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ecee96b190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ecee96b190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ee6f19ac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ee6f19ac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ed689141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ed689141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ecee96b1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ecee96b1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ecee96b19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ecee96b19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ecee96b190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ecee96b190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ecee96b190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ecee96b190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ed67d015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ed67d015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ed6891415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ed6891415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ecee96b190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ecee96b190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ed67d0153e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ed67d0153e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hyperlink" Target="http://hams.live/in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0.png"/><Relationship Id="rId11" Type="http://schemas.openxmlformats.org/officeDocument/2006/relationships/image" Target="../media/image12.png"/><Relationship Id="rId10" Type="http://schemas.openxmlformats.org/officeDocument/2006/relationships/hyperlink" Target="http://174.99.82.202:8073/" TargetMode="External"/><Relationship Id="rId9" Type="http://schemas.openxmlformats.org/officeDocument/2006/relationships/image" Target="../media/image3.png"/><Relationship Id="rId5" Type="http://schemas.openxmlformats.org/officeDocument/2006/relationships/image" Target="../media/image18.png"/><Relationship Id="rId6" Type="http://schemas.openxmlformats.org/officeDocument/2006/relationships/image" Target="../media/image7.png"/><Relationship Id="rId7" Type="http://schemas.openxmlformats.org/officeDocument/2006/relationships/hyperlink" Target="http://174.99.82.202:8073/" TargetMode="External"/><Relationship Id="rId8" Type="http://schemas.openxmlformats.org/officeDocument/2006/relationships/hyperlink" Target="http://hams.live/k/fmb/"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6AA84F"/>
                </a:solidFill>
              </a:rPr>
              <a:t>Software-Defined Radio (SDR)</a:t>
            </a:r>
            <a:endParaRPr>
              <a:solidFill>
                <a:srgbClr val="6AA84F"/>
              </a:solidFill>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605"/>
              <a:buNone/>
            </a:pPr>
            <a:r>
              <a:rPr b="1" lang="en" sz="1740"/>
              <a:t>PART TWO</a:t>
            </a:r>
            <a:endParaRPr b="1" sz="1740"/>
          </a:p>
          <a:p>
            <a:pPr indent="0" lvl="0" marL="0" rtl="0" algn="ctr">
              <a:lnSpc>
                <a:spcPct val="80000"/>
              </a:lnSpc>
              <a:spcBef>
                <a:spcPts val="0"/>
              </a:spcBef>
              <a:spcAft>
                <a:spcPts val="0"/>
              </a:spcAft>
              <a:buSzPts val="605"/>
              <a:buNone/>
            </a:pPr>
            <a:r>
              <a:rPr b="1" lang="en" sz="1740"/>
              <a:t>Robert Schafer W5IUA</a:t>
            </a:r>
            <a:endParaRPr b="1" sz="1740"/>
          </a:p>
          <a:p>
            <a:pPr indent="0" lvl="0" marL="0" rtl="0" algn="ctr">
              <a:lnSpc>
                <a:spcPct val="80000"/>
              </a:lnSpc>
              <a:spcBef>
                <a:spcPts val="0"/>
              </a:spcBef>
              <a:spcAft>
                <a:spcPts val="0"/>
              </a:spcAft>
              <a:buSzPts val="605"/>
              <a:buNone/>
            </a:pPr>
            <a:r>
              <a:rPr b="1" lang="en" sz="1740"/>
              <a:t>July, 2024</a:t>
            </a:r>
            <a:endParaRPr b="1" sz="174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311700" y="445025"/>
            <a:ext cx="5637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hams.live/OBS Access - four SDRs</a:t>
            </a:r>
            <a:endParaRPr b="1">
              <a:solidFill>
                <a:srgbClr val="6AA84F"/>
              </a:solidFill>
            </a:endParaRPr>
          </a:p>
        </p:txBody>
      </p:sp>
      <p:pic>
        <p:nvPicPr>
          <p:cNvPr id="139" name="Google Shape;139;p22"/>
          <p:cNvPicPr preferRelativeResize="0"/>
          <p:nvPr/>
        </p:nvPicPr>
        <p:blipFill>
          <a:blip r:embed="rId3">
            <a:alphaModFix/>
          </a:blip>
          <a:stretch>
            <a:fillRect/>
          </a:stretch>
        </p:blipFill>
        <p:spPr>
          <a:xfrm>
            <a:off x="152400" y="1170125"/>
            <a:ext cx="6244633" cy="38209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68300" lvl="0" marL="457200" rtl="0" algn="l">
              <a:spcBef>
                <a:spcPts val="0"/>
              </a:spcBef>
              <a:spcAft>
                <a:spcPts val="0"/>
              </a:spcAft>
              <a:buClr>
                <a:schemeClr val="dk1"/>
              </a:buClr>
              <a:buSzPts val="2200"/>
              <a:buChar char="●"/>
            </a:pPr>
            <a:r>
              <a:rPr b="1" lang="en" sz="2200">
                <a:solidFill>
                  <a:schemeClr val="dk1"/>
                </a:solidFill>
              </a:rPr>
              <a:t>Download and install OBS Studio</a:t>
            </a:r>
            <a:br>
              <a:rPr b="1" lang="en" sz="2200">
                <a:solidFill>
                  <a:schemeClr val="dk1"/>
                </a:solidFill>
              </a:rPr>
            </a:br>
            <a:endParaRPr b="1" sz="2200">
              <a:solidFill>
                <a:schemeClr val="dk1"/>
              </a:solidFill>
            </a:endParaRPr>
          </a:p>
          <a:p>
            <a:pPr indent="-368300" lvl="0" marL="457200" rtl="0" algn="l">
              <a:spcBef>
                <a:spcPts val="0"/>
              </a:spcBef>
              <a:spcAft>
                <a:spcPts val="0"/>
              </a:spcAft>
              <a:buClr>
                <a:schemeClr val="dk1"/>
              </a:buClr>
              <a:buSzPts val="2200"/>
              <a:buChar char="●"/>
            </a:pPr>
            <a:r>
              <a:rPr b="1" lang="en" sz="2200">
                <a:solidFill>
                  <a:schemeClr val="dk1"/>
                </a:solidFill>
              </a:rPr>
              <a:t>Download and install OBS Websockets plugin</a:t>
            </a:r>
            <a:br>
              <a:rPr b="1" lang="en" sz="2200">
                <a:solidFill>
                  <a:schemeClr val="dk1"/>
                </a:solidFill>
              </a:rPr>
            </a:br>
            <a:endParaRPr b="1" sz="2200">
              <a:solidFill>
                <a:schemeClr val="dk1"/>
              </a:solidFill>
            </a:endParaRPr>
          </a:p>
          <a:p>
            <a:pPr indent="-368300" lvl="0" marL="457200" rtl="0" algn="l">
              <a:spcBef>
                <a:spcPts val="0"/>
              </a:spcBef>
              <a:spcAft>
                <a:spcPts val="0"/>
              </a:spcAft>
              <a:buClr>
                <a:schemeClr val="dk1"/>
              </a:buClr>
              <a:buSzPts val="2200"/>
              <a:buChar char="●"/>
            </a:pPr>
            <a:r>
              <a:rPr b="1" lang="en" sz="2200">
                <a:solidFill>
                  <a:schemeClr val="dk1"/>
                </a:solidFill>
              </a:rPr>
              <a:t>Configure hams.live DASHboard in OBS</a:t>
            </a:r>
            <a:br>
              <a:rPr b="1" lang="en" sz="2200">
                <a:solidFill>
                  <a:schemeClr val="dk1"/>
                </a:solidFill>
              </a:rPr>
            </a:br>
            <a:endParaRPr b="1" sz="2200">
              <a:solidFill>
                <a:schemeClr val="dk1"/>
              </a:solidFill>
            </a:endParaRPr>
          </a:p>
          <a:p>
            <a:pPr indent="-368300" lvl="0" marL="457200" rtl="0" algn="l">
              <a:spcBef>
                <a:spcPts val="0"/>
              </a:spcBef>
              <a:spcAft>
                <a:spcPts val="0"/>
              </a:spcAft>
              <a:buClr>
                <a:schemeClr val="dk1"/>
              </a:buClr>
              <a:buSzPts val="2200"/>
              <a:buChar char="●"/>
            </a:pPr>
            <a:r>
              <a:rPr b="1" lang="en" sz="2200">
                <a:solidFill>
                  <a:schemeClr val="dk1"/>
                </a:solidFill>
              </a:rPr>
              <a:t>Download hams.live image files on your PC</a:t>
            </a:r>
            <a:br>
              <a:rPr b="1" lang="en" sz="2200">
                <a:solidFill>
                  <a:schemeClr val="dk1"/>
                </a:solidFill>
              </a:rPr>
            </a:br>
            <a:endParaRPr b="1" sz="2200">
              <a:solidFill>
                <a:schemeClr val="dk1"/>
              </a:solidFill>
            </a:endParaRPr>
          </a:p>
          <a:p>
            <a:pPr indent="-368300" lvl="0" marL="457200" rtl="0" algn="l">
              <a:spcBef>
                <a:spcPts val="0"/>
              </a:spcBef>
              <a:spcAft>
                <a:spcPts val="0"/>
              </a:spcAft>
              <a:buClr>
                <a:schemeClr val="dk1"/>
              </a:buClr>
              <a:buSzPts val="2200"/>
              <a:buChar char="●"/>
            </a:pPr>
            <a:r>
              <a:rPr b="1" lang="en" sz="2200">
                <a:solidFill>
                  <a:schemeClr val="dk1"/>
                </a:solidFill>
              </a:rPr>
              <a:t>Download hams.live Scene Collection/import into OBS</a:t>
            </a:r>
            <a:endParaRPr b="1" sz="2200">
              <a:solidFill>
                <a:schemeClr val="dk1"/>
              </a:solidFill>
            </a:endParaRPr>
          </a:p>
        </p:txBody>
      </p:sp>
      <p:sp>
        <p:nvSpPr>
          <p:cNvPr id="145" name="Google Shape;145;p23"/>
          <p:cNvSpPr txBox="1"/>
          <p:nvPr>
            <p:ph type="title"/>
          </p:nvPr>
        </p:nvSpPr>
        <p:spPr>
          <a:xfrm>
            <a:off x="311700" y="445025"/>
            <a:ext cx="5637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Installation Steps: </a:t>
            </a:r>
            <a:r>
              <a:rPr b="1" lang="en">
                <a:solidFill>
                  <a:srgbClr val="6AA84F"/>
                </a:solidFill>
              </a:rPr>
              <a:t>hams.live/inst/</a:t>
            </a:r>
            <a:endParaRPr b="1">
              <a:solidFill>
                <a:srgbClr val="6AA84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ctrTitle"/>
          </p:nvPr>
        </p:nvSpPr>
        <p:spPr>
          <a:xfrm>
            <a:off x="311700" y="744575"/>
            <a:ext cx="8520600" cy="1048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6AA84F"/>
                </a:solidFill>
              </a:rPr>
              <a:t>hams.live demonstration</a:t>
            </a:r>
            <a:endParaRPr>
              <a:solidFill>
                <a:srgbClr val="6AA84F"/>
              </a:solidFill>
            </a:endParaRPr>
          </a:p>
        </p:txBody>
      </p:sp>
      <p:pic>
        <p:nvPicPr>
          <p:cNvPr id="151" name="Google Shape;151;p24"/>
          <p:cNvPicPr preferRelativeResize="0"/>
          <p:nvPr/>
        </p:nvPicPr>
        <p:blipFill>
          <a:blip r:embed="rId3">
            <a:alphaModFix/>
          </a:blip>
          <a:stretch>
            <a:fillRect/>
          </a:stretch>
        </p:blipFill>
        <p:spPr>
          <a:xfrm>
            <a:off x="3482444" y="1805944"/>
            <a:ext cx="2179100" cy="2246525"/>
          </a:xfrm>
          <a:prstGeom prst="rect">
            <a:avLst/>
          </a:prstGeom>
          <a:noFill/>
          <a:ln>
            <a:noFill/>
          </a:ln>
        </p:spPr>
      </p:pic>
      <p:sp>
        <p:nvSpPr>
          <p:cNvPr id="152" name="Google Shape;152;p24"/>
          <p:cNvSpPr txBox="1"/>
          <p:nvPr>
            <p:ph type="ctrTitle"/>
          </p:nvPr>
        </p:nvSpPr>
        <p:spPr>
          <a:xfrm>
            <a:off x="311700" y="4269000"/>
            <a:ext cx="8520600" cy="104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200"/>
              <a:t>INSTALLATION</a:t>
            </a:r>
            <a:r>
              <a:rPr lang="en"/>
              <a:t> </a:t>
            </a:r>
            <a:r>
              <a:rPr lang="en" sz="3180" u="sng">
                <a:solidFill>
                  <a:schemeClr val="hlink"/>
                </a:solidFill>
                <a:hlinkClick r:id="rId4"/>
              </a:rPr>
              <a:t>http://hams.live/inst/</a:t>
            </a:r>
            <a:br>
              <a:rPr lang="en" sz="3180">
                <a:solidFill>
                  <a:srgbClr val="6AA84F"/>
                </a:solidFill>
              </a:rPr>
            </a:br>
            <a:r>
              <a:rPr lang="en" sz="3180">
                <a:solidFill>
                  <a:srgbClr val="6AA84F"/>
                </a:solidFill>
              </a:rPr>
              <a:t>admin@hams.live</a:t>
            </a:r>
            <a:endParaRPr sz="3180">
              <a:solidFill>
                <a:srgbClr val="6AA84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3841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SDRs in Amateur Radio</a:t>
            </a:r>
            <a:endParaRPr b="1">
              <a:solidFill>
                <a:srgbClr val="6AA84F"/>
              </a:solidFill>
            </a:endParaRPr>
          </a:p>
        </p:txBody>
      </p:sp>
      <p:sp>
        <p:nvSpPr>
          <p:cNvPr id="61" name="Google Shape;61;p14"/>
          <p:cNvSpPr txBox="1"/>
          <p:nvPr/>
        </p:nvSpPr>
        <p:spPr>
          <a:xfrm>
            <a:off x="166750" y="1017725"/>
            <a:ext cx="61857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Transceiver Examples</a:t>
            </a:r>
            <a:endParaRPr b="1" sz="1800">
              <a:solidFill>
                <a:schemeClr val="dk2"/>
              </a:solidFill>
            </a:endParaRPr>
          </a:p>
          <a:p>
            <a:pPr indent="0" lvl="0" marL="457200" rtl="0" algn="l">
              <a:spcBef>
                <a:spcPts val="0"/>
              </a:spcBef>
              <a:spcAft>
                <a:spcPts val="0"/>
              </a:spcAft>
              <a:buNone/>
            </a:pPr>
            <a:r>
              <a:rPr b="1" lang="en" sz="1700" u="sng">
                <a:solidFill>
                  <a:schemeClr val="dk2"/>
                </a:solidFill>
              </a:rPr>
              <a:t>Integrated</a:t>
            </a:r>
            <a:r>
              <a:rPr b="1" lang="en" sz="1700">
                <a:solidFill>
                  <a:schemeClr val="dk2"/>
                </a:solidFill>
              </a:rPr>
              <a:t> (no PC required)</a:t>
            </a:r>
            <a:br>
              <a:rPr b="1" lang="en" sz="1700">
                <a:solidFill>
                  <a:schemeClr val="dk2"/>
                </a:solidFill>
              </a:rPr>
            </a:br>
            <a:r>
              <a:rPr b="1" lang="en" sz="1700">
                <a:solidFill>
                  <a:schemeClr val="dk2"/>
                </a:solidFill>
              </a:rPr>
              <a:t>	</a:t>
            </a:r>
            <a:r>
              <a:rPr b="1" lang="en" sz="1500">
                <a:solidFill>
                  <a:schemeClr val="dk2"/>
                </a:solidFill>
              </a:rPr>
              <a:t>Elecraft, Icom, Yaesu</a:t>
            </a:r>
            <a:endParaRPr b="1" sz="1500">
              <a:solidFill>
                <a:schemeClr val="dk2"/>
              </a:solidFill>
            </a:endParaRPr>
          </a:p>
          <a:p>
            <a:pPr indent="0" lvl="0" marL="457200" rtl="0" algn="l">
              <a:spcBef>
                <a:spcPts val="0"/>
              </a:spcBef>
              <a:spcAft>
                <a:spcPts val="0"/>
              </a:spcAft>
              <a:buNone/>
            </a:pPr>
            <a:r>
              <a:rPr b="1" lang="en" sz="1700" u="sng">
                <a:solidFill>
                  <a:schemeClr val="dk2"/>
                </a:solidFill>
              </a:rPr>
              <a:t>Component</a:t>
            </a:r>
            <a:br>
              <a:rPr b="1" lang="en" sz="1700">
                <a:solidFill>
                  <a:schemeClr val="dk2"/>
                </a:solidFill>
              </a:rPr>
            </a:br>
            <a:r>
              <a:rPr b="1" lang="en" sz="1700">
                <a:solidFill>
                  <a:schemeClr val="dk2"/>
                </a:solidFill>
              </a:rPr>
              <a:t>	</a:t>
            </a:r>
            <a:r>
              <a:rPr b="1" lang="en" sz="1500">
                <a:solidFill>
                  <a:schemeClr val="dk2"/>
                </a:solidFill>
              </a:rPr>
              <a:t>Apache Labs, FlexRadio, Hermes Lite 2, SunSDR</a:t>
            </a:r>
            <a:endParaRPr b="1" sz="1500">
              <a:solidFill>
                <a:schemeClr val="dk2"/>
              </a:solidFill>
            </a:endParaRPr>
          </a:p>
          <a:p>
            <a:pPr indent="0" lvl="0" marL="914400" rtl="0" algn="l">
              <a:spcBef>
                <a:spcPts val="0"/>
              </a:spcBef>
              <a:spcAft>
                <a:spcPts val="0"/>
              </a:spcAft>
              <a:buNone/>
            </a:pPr>
            <a:r>
              <a:t/>
            </a:r>
            <a:endParaRPr b="1" sz="1700">
              <a:solidFill>
                <a:schemeClr val="dk2"/>
              </a:solidFill>
            </a:endParaRPr>
          </a:p>
          <a:p>
            <a:pPr indent="0" lvl="0" marL="0" rtl="0" algn="l">
              <a:spcBef>
                <a:spcPts val="0"/>
              </a:spcBef>
              <a:spcAft>
                <a:spcPts val="0"/>
              </a:spcAft>
              <a:buNone/>
            </a:pPr>
            <a:r>
              <a:rPr b="1" lang="en" sz="1800">
                <a:solidFill>
                  <a:schemeClr val="dk2"/>
                </a:solidFill>
              </a:rPr>
              <a:t>Receiver Examples</a:t>
            </a:r>
            <a:endParaRPr b="1" sz="1800">
              <a:solidFill>
                <a:schemeClr val="dk2"/>
              </a:solidFill>
            </a:endParaRPr>
          </a:p>
          <a:p>
            <a:pPr indent="0" lvl="0" marL="457200" rtl="0" algn="l">
              <a:spcBef>
                <a:spcPts val="0"/>
              </a:spcBef>
              <a:spcAft>
                <a:spcPts val="0"/>
              </a:spcAft>
              <a:buNone/>
            </a:pPr>
            <a:r>
              <a:rPr b="1" lang="en" sz="1700" u="sng">
                <a:solidFill>
                  <a:schemeClr val="dk2"/>
                </a:solidFill>
              </a:rPr>
              <a:t>Component</a:t>
            </a:r>
            <a:br>
              <a:rPr b="1" lang="en" sz="1700">
                <a:solidFill>
                  <a:schemeClr val="dk2"/>
                </a:solidFill>
              </a:rPr>
            </a:br>
            <a:r>
              <a:rPr b="1" lang="en" sz="1700">
                <a:solidFill>
                  <a:schemeClr val="dk2"/>
                </a:solidFill>
              </a:rPr>
              <a:t>	</a:t>
            </a:r>
            <a:r>
              <a:rPr b="1" lang="en" sz="1500">
                <a:solidFill>
                  <a:schemeClr val="dk2"/>
                </a:solidFill>
              </a:rPr>
              <a:t>Airspy, SDRPlay, RTL-SDR Dongles</a:t>
            </a:r>
            <a:endParaRPr b="1" sz="1500">
              <a:solidFill>
                <a:schemeClr val="dk2"/>
              </a:solidFill>
            </a:endParaRPr>
          </a:p>
          <a:p>
            <a:pPr indent="0" lvl="0" marL="457200" rtl="0" algn="l">
              <a:spcBef>
                <a:spcPts val="0"/>
              </a:spcBef>
              <a:spcAft>
                <a:spcPts val="0"/>
              </a:spcAft>
              <a:buNone/>
            </a:pPr>
            <a:r>
              <a:rPr b="1" lang="en" sz="1700" u="sng">
                <a:solidFill>
                  <a:schemeClr val="dk2"/>
                </a:solidFill>
              </a:rPr>
              <a:t>Online SDR - Networks</a:t>
            </a:r>
            <a:endParaRPr b="1" sz="1700" u="sng">
              <a:solidFill>
                <a:schemeClr val="dk2"/>
              </a:solidFill>
            </a:endParaRPr>
          </a:p>
          <a:p>
            <a:pPr indent="0" lvl="0" marL="914400" rtl="0" algn="l">
              <a:spcBef>
                <a:spcPts val="0"/>
              </a:spcBef>
              <a:spcAft>
                <a:spcPts val="0"/>
              </a:spcAft>
              <a:buNone/>
            </a:pPr>
            <a:r>
              <a:rPr b="1" lang="en" sz="1500">
                <a:solidFill>
                  <a:schemeClr val="dk2"/>
                </a:solidFill>
              </a:rPr>
              <a:t>Airspy.com (40 sites)</a:t>
            </a:r>
            <a:endParaRPr b="1" sz="1500">
              <a:solidFill>
                <a:schemeClr val="dk2"/>
              </a:solidFill>
            </a:endParaRPr>
          </a:p>
          <a:p>
            <a:pPr indent="0" lvl="0" marL="914400" rtl="0" algn="l">
              <a:spcBef>
                <a:spcPts val="0"/>
              </a:spcBef>
              <a:spcAft>
                <a:spcPts val="0"/>
              </a:spcAft>
              <a:buNone/>
            </a:pPr>
            <a:r>
              <a:rPr b="1" lang="en" sz="1500">
                <a:solidFill>
                  <a:schemeClr val="dk2"/>
                </a:solidFill>
              </a:rPr>
              <a:t>Global Tuners (28 sites)</a:t>
            </a:r>
            <a:endParaRPr b="1" sz="1500">
              <a:solidFill>
                <a:schemeClr val="dk2"/>
              </a:solidFill>
            </a:endParaRPr>
          </a:p>
          <a:p>
            <a:pPr indent="0" lvl="0" marL="914400" rtl="0" algn="l">
              <a:spcBef>
                <a:spcPts val="0"/>
              </a:spcBef>
              <a:spcAft>
                <a:spcPts val="0"/>
              </a:spcAft>
              <a:buNone/>
            </a:pPr>
            <a:r>
              <a:rPr b="1" lang="en" sz="1500">
                <a:solidFill>
                  <a:schemeClr val="accent4"/>
                </a:solidFill>
              </a:rPr>
              <a:t>WebSDRs (141 sites)</a:t>
            </a:r>
            <a:endParaRPr b="1" sz="1500">
              <a:solidFill>
                <a:schemeClr val="accent4"/>
              </a:solidFill>
            </a:endParaRPr>
          </a:p>
          <a:p>
            <a:pPr indent="0" lvl="0" marL="914400" rtl="0" algn="l">
              <a:spcBef>
                <a:spcPts val="0"/>
              </a:spcBef>
              <a:spcAft>
                <a:spcPts val="0"/>
              </a:spcAft>
              <a:buNone/>
            </a:pPr>
            <a:r>
              <a:rPr b="1" lang="en" sz="1500">
                <a:solidFill>
                  <a:schemeClr val="accent4"/>
                </a:solidFill>
              </a:rPr>
              <a:t>OpenWebRX (244 sites)</a:t>
            </a:r>
            <a:endParaRPr b="1" sz="1500">
              <a:solidFill>
                <a:schemeClr val="accent4"/>
              </a:solidFill>
            </a:endParaRPr>
          </a:p>
          <a:p>
            <a:pPr indent="0" lvl="0" marL="914400" rtl="0" algn="l">
              <a:spcBef>
                <a:spcPts val="0"/>
              </a:spcBef>
              <a:spcAft>
                <a:spcPts val="0"/>
              </a:spcAft>
              <a:buNone/>
            </a:pPr>
            <a:r>
              <a:rPr b="1" lang="en" sz="1500">
                <a:solidFill>
                  <a:srgbClr val="6AA84F"/>
                </a:solidFill>
              </a:rPr>
              <a:t>KiwiSDRs (914 sites)</a:t>
            </a:r>
            <a:br>
              <a:rPr lang="en" sz="1700">
                <a:solidFill>
                  <a:schemeClr val="dk2"/>
                </a:solidFill>
              </a:rPr>
            </a:br>
            <a:endParaRPr b="1" sz="1700">
              <a:solidFill>
                <a:schemeClr val="dk2"/>
              </a:solidFill>
            </a:endParaRPr>
          </a:p>
        </p:txBody>
      </p:sp>
      <p:pic>
        <p:nvPicPr>
          <p:cNvPr id="62" name="Google Shape;62;p14"/>
          <p:cNvPicPr preferRelativeResize="0"/>
          <p:nvPr/>
        </p:nvPicPr>
        <p:blipFill>
          <a:blip r:embed="rId3">
            <a:alphaModFix/>
          </a:blip>
          <a:stretch>
            <a:fillRect/>
          </a:stretch>
        </p:blipFill>
        <p:spPr>
          <a:xfrm>
            <a:off x="6869342" y="967792"/>
            <a:ext cx="1629025" cy="607925"/>
          </a:xfrm>
          <a:prstGeom prst="rect">
            <a:avLst/>
          </a:prstGeom>
          <a:noFill/>
          <a:ln>
            <a:noFill/>
          </a:ln>
        </p:spPr>
      </p:pic>
      <p:pic>
        <p:nvPicPr>
          <p:cNvPr id="63" name="Google Shape;63;p14"/>
          <p:cNvPicPr preferRelativeResize="0"/>
          <p:nvPr/>
        </p:nvPicPr>
        <p:blipFill>
          <a:blip r:embed="rId4">
            <a:alphaModFix/>
          </a:blip>
          <a:stretch>
            <a:fillRect/>
          </a:stretch>
        </p:blipFill>
        <p:spPr>
          <a:xfrm>
            <a:off x="6295768" y="1575725"/>
            <a:ext cx="1322056" cy="695300"/>
          </a:xfrm>
          <a:prstGeom prst="rect">
            <a:avLst/>
          </a:prstGeom>
          <a:noFill/>
          <a:ln>
            <a:noFill/>
          </a:ln>
        </p:spPr>
      </p:pic>
      <p:pic>
        <p:nvPicPr>
          <p:cNvPr id="64" name="Google Shape;64;p14"/>
          <p:cNvPicPr preferRelativeResize="0"/>
          <p:nvPr/>
        </p:nvPicPr>
        <p:blipFill>
          <a:blip r:embed="rId5">
            <a:alphaModFix/>
          </a:blip>
          <a:stretch>
            <a:fillRect/>
          </a:stretch>
        </p:blipFill>
        <p:spPr>
          <a:xfrm>
            <a:off x="8001300" y="1651050"/>
            <a:ext cx="821325" cy="479750"/>
          </a:xfrm>
          <a:prstGeom prst="rect">
            <a:avLst/>
          </a:prstGeom>
          <a:noFill/>
          <a:ln>
            <a:noFill/>
          </a:ln>
        </p:spPr>
      </p:pic>
      <p:pic>
        <p:nvPicPr>
          <p:cNvPr id="65" name="Google Shape;65;p14"/>
          <p:cNvPicPr preferRelativeResize="0"/>
          <p:nvPr/>
        </p:nvPicPr>
        <p:blipFill>
          <a:blip r:embed="rId6">
            <a:alphaModFix/>
          </a:blip>
          <a:stretch>
            <a:fillRect/>
          </a:stretch>
        </p:blipFill>
        <p:spPr>
          <a:xfrm>
            <a:off x="4839975" y="3328050"/>
            <a:ext cx="1935550" cy="1745750"/>
          </a:xfrm>
          <a:prstGeom prst="rect">
            <a:avLst/>
          </a:prstGeom>
          <a:noFill/>
          <a:ln>
            <a:noFill/>
          </a:ln>
        </p:spPr>
      </p:pic>
      <p:pic>
        <p:nvPicPr>
          <p:cNvPr id="66" name="Google Shape;66;p14"/>
          <p:cNvPicPr preferRelativeResize="0"/>
          <p:nvPr/>
        </p:nvPicPr>
        <p:blipFill>
          <a:blip r:embed="rId7">
            <a:alphaModFix/>
          </a:blip>
          <a:stretch>
            <a:fillRect/>
          </a:stretch>
        </p:blipFill>
        <p:spPr>
          <a:xfrm>
            <a:off x="7513849" y="3588900"/>
            <a:ext cx="1198751" cy="1377675"/>
          </a:xfrm>
          <a:prstGeom prst="rect">
            <a:avLst/>
          </a:prstGeom>
          <a:noFill/>
          <a:ln>
            <a:noFill/>
          </a:ln>
        </p:spPr>
      </p:pic>
      <p:pic>
        <p:nvPicPr>
          <p:cNvPr id="67" name="Google Shape;67;p14"/>
          <p:cNvPicPr preferRelativeResize="0"/>
          <p:nvPr/>
        </p:nvPicPr>
        <p:blipFill>
          <a:blip r:embed="rId8">
            <a:alphaModFix/>
          </a:blip>
          <a:stretch>
            <a:fillRect/>
          </a:stretch>
        </p:blipFill>
        <p:spPr>
          <a:xfrm>
            <a:off x="6268000" y="2666275"/>
            <a:ext cx="1322051" cy="527375"/>
          </a:xfrm>
          <a:prstGeom prst="rect">
            <a:avLst/>
          </a:prstGeom>
          <a:noFill/>
          <a:ln>
            <a:noFill/>
          </a:ln>
        </p:spPr>
      </p:pic>
      <p:pic>
        <p:nvPicPr>
          <p:cNvPr id="68" name="Google Shape;68;p14"/>
          <p:cNvPicPr preferRelativeResize="0"/>
          <p:nvPr/>
        </p:nvPicPr>
        <p:blipFill>
          <a:blip r:embed="rId9">
            <a:alphaModFix/>
          </a:blip>
          <a:stretch>
            <a:fillRect/>
          </a:stretch>
        </p:blipFill>
        <p:spPr>
          <a:xfrm>
            <a:off x="7694024" y="2435600"/>
            <a:ext cx="1221376" cy="10058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4260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Online SDRs…</a:t>
            </a:r>
            <a:endParaRPr b="1">
              <a:solidFill>
                <a:srgbClr val="6AA84F"/>
              </a:solidFill>
            </a:endParaRPr>
          </a:p>
        </p:txBody>
      </p:sp>
      <p:sp>
        <p:nvSpPr>
          <p:cNvPr id="74" name="Google Shape;74;p15"/>
          <p:cNvSpPr txBox="1"/>
          <p:nvPr/>
        </p:nvSpPr>
        <p:spPr>
          <a:xfrm>
            <a:off x="454875" y="918900"/>
            <a:ext cx="78543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rPr>
              <a:t>are receivers connected to the internet, allowing many listeners to listen and tune in simultaneously. SDR technology makes it possible that all listeners tune independently, and thus listen to </a:t>
            </a:r>
            <a:r>
              <a:rPr b="1" i="1" lang="en" sz="1700">
                <a:solidFill>
                  <a:schemeClr val="dk1"/>
                </a:solidFill>
              </a:rPr>
              <a:t>different</a:t>
            </a:r>
            <a:r>
              <a:rPr b="1" lang="en" sz="1700">
                <a:solidFill>
                  <a:schemeClr val="dk1"/>
                </a:solidFill>
              </a:rPr>
              <a:t> frequencies and signals. </a:t>
            </a:r>
            <a:br>
              <a:rPr b="1" lang="en" sz="1700">
                <a:solidFill>
                  <a:schemeClr val="dk1"/>
                </a:solidFill>
              </a:rPr>
            </a:br>
            <a:endParaRPr b="1" sz="1700">
              <a:solidFill>
                <a:schemeClr val="dk1"/>
              </a:solidFill>
            </a:endParaRPr>
          </a:p>
          <a:p>
            <a:pPr indent="0" lvl="0" marL="0" rtl="0" algn="l">
              <a:spcBef>
                <a:spcPts val="0"/>
              </a:spcBef>
              <a:spcAft>
                <a:spcPts val="0"/>
              </a:spcAft>
              <a:buNone/>
            </a:pPr>
            <a:r>
              <a:rPr b="1" lang="en" sz="1700">
                <a:solidFill>
                  <a:schemeClr val="dk1"/>
                </a:solidFill>
              </a:rPr>
              <a:t>Typically consists of a PC server and SDR server software, a fast internet connection, and radio hardware to feed antenna signals into the PC.</a:t>
            </a:r>
            <a:br>
              <a:rPr b="1" lang="en" sz="1700">
                <a:solidFill>
                  <a:schemeClr val="dk1"/>
                </a:solidFill>
              </a:rPr>
            </a:br>
            <a:endParaRPr b="1" sz="1700">
              <a:solidFill>
                <a:schemeClr val="dk1"/>
              </a:solidFill>
            </a:endParaRPr>
          </a:p>
          <a:p>
            <a:pPr indent="0" lvl="0" marL="0" rtl="0" algn="l">
              <a:spcBef>
                <a:spcPts val="0"/>
              </a:spcBef>
              <a:spcAft>
                <a:spcPts val="0"/>
              </a:spcAft>
              <a:buNone/>
            </a:pPr>
            <a:r>
              <a:rPr b="1" lang="en" sz="1700">
                <a:solidFill>
                  <a:schemeClr val="dk1"/>
                </a:solidFill>
              </a:rPr>
              <a:t>Amateurs appreciate and benefit greatly from a global network of online SDRs made possible thanks to time, effort, and expense others make to install and maintain equipment and connectivity. Access to nearly every online SDR is made available to all without cost or subscriptions.</a:t>
            </a:r>
            <a:endParaRPr sz="15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5555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KiwiSDR Map -North America</a:t>
            </a:r>
            <a:endParaRPr b="1">
              <a:solidFill>
                <a:srgbClr val="6AA84F"/>
              </a:solidFill>
            </a:endParaRPr>
          </a:p>
        </p:txBody>
      </p:sp>
      <p:pic>
        <p:nvPicPr>
          <p:cNvPr id="80" name="Google Shape;80;p16"/>
          <p:cNvPicPr preferRelativeResize="0"/>
          <p:nvPr/>
        </p:nvPicPr>
        <p:blipFill>
          <a:blip r:embed="rId3">
            <a:alphaModFix/>
          </a:blip>
          <a:stretch>
            <a:fillRect/>
          </a:stretch>
        </p:blipFill>
        <p:spPr>
          <a:xfrm>
            <a:off x="1458525" y="1007925"/>
            <a:ext cx="5779500" cy="4047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5061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Web Browser Access - one SDR</a:t>
            </a:r>
            <a:endParaRPr b="1">
              <a:solidFill>
                <a:srgbClr val="6AA84F"/>
              </a:solidFill>
            </a:endParaRPr>
          </a:p>
        </p:txBody>
      </p:sp>
      <p:pic>
        <p:nvPicPr>
          <p:cNvPr id="86" name="Google Shape;86;p17"/>
          <p:cNvPicPr preferRelativeResize="0"/>
          <p:nvPr/>
        </p:nvPicPr>
        <p:blipFill>
          <a:blip r:embed="rId3">
            <a:alphaModFix/>
          </a:blip>
          <a:stretch>
            <a:fillRect/>
          </a:stretch>
        </p:blipFill>
        <p:spPr>
          <a:xfrm>
            <a:off x="980525" y="1066325"/>
            <a:ext cx="5305074" cy="3560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title="File:Network cloud symbol.svg - Wikimedia Commons"/>
          <p:cNvPicPr preferRelativeResize="0"/>
          <p:nvPr/>
        </p:nvPicPr>
        <p:blipFill>
          <a:blip r:embed="rId3">
            <a:alphaModFix/>
          </a:blip>
          <a:stretch>
            <a:fillRect/>
          </a:stretch>
        </p:blipFill>
        <p:spPr>
          <a:xfrm>
            <a:off x="-147400" y="145950"/>
            <a:ext cx="6156150" cy="6156150"/>
          </a:xfrm>
          <a:prstGeom prst="rect">
            <a:avLst/>
          </a:prstGeom>
          <a:noFill/>
          <a:ln>
            <a:noFill/>
          </a:ln>
        </p:spPr>
      </p:pic>
      <p:pic>
        <p:nvPicPr>
          <p:cNvPr id="92" name="Google Shape;92;p18"/>
          <p:cNvPicPr preferRelativeResize="0"/>
          <p:nvPr/>
        </p:nvPicPr>
        <p:blipFill>
          <a:blip r:embed="rId4">
            <a:alphaModFix/>
          </a:blip>
          <a:stretch>
            <a:fillRect/>
          </a:stretch>
        </p:blipFill>
        <p:spPr>
          <a:xfrm>
            <a:off x="119649" y="1745150"/>
            <a:ext cx="675825" cy="776701"/>
          </a:xfrm>
          <a:prstGeom prst="rect">
            <a:avLst/>
          </a:prstGeom>
          <a:noFill/>
          <a:ln>
            <a:noFill/>
          </a:ln>
        </p:spPr>
      </p:pic>
      <p:sp>
        <p:nvSpPr>
          <p:cNvPr id="93" name="Google Shape;93;p18"/>
          <p:cNvSpPr txBox="1"/>
          <p:nvPr/>
        </p:nvSpPr>
        <p:spPr>
          <a:xfrm>
            <a:off x="2793400" y="2532450"/>
            <a:ext cx="11913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900">
                <a:solidFill>
                  <a:schemeClr val="dk1"/>
                </a:solidFill>
              </a:rPr>
              <a:t>Internet</a:t>
            </a:r>
            <a:endParaRPr b="1" i="1" sz="1900">
              <a:solidFill>
                <a:schemeClr val="dk1"/>
              </a:solidFill>
            </a:endParaRPr>
          </a:p>
        </p:txBody>
      </p:sp>
      <p:pic>
        <p:nvPicPr>
          <p:cNvPr id="94" name="Google Shape;94;p18" title="File:Flowchart database.svg - Wikipedia"/>
          <p:cNvPicPr preferRelativeResize="0"/>
          <p:nvPr/>
        </p:nvPicPr>
        <p:blipFill>
          <a:blip r:embed="rId5">
            <a:alphaModFix/>
          </a:blip>
          <a:stretch>
            <a:fillRect/>
          </a:stretch>
        </p:blipFill>
        <p:spPr>
          <a:xfrm>
            <a:off x="2565196" y="3366275"/>
            <a:ext cx="872166" cy="899118"/>
          </a:xfrm>
          <a:prstGeom prst="rect">
            <a:avLst/>
          </a:prstGeom>
          <a:noFill/>
          <a:ln>
            <a:noFill/>
          </a:ln>
        </p:spPr>
      </p:pic>
      <p:pic>
        <p:nvPicPr>
          <p:cNvPr id="95" name="Google Shape;95;p18"/>
          <p:cNvPicPr preferRelativeResize="0"/>
          <p:nvPr/>
        </p:nvPicPr>
        <p:blipFill>
          <a:blip r:embed="rId6">
            <a:alphaModFix/>
          </a:blip>
          <a:stretch>
            <a:fillRect/>
          </a:stretch>
        </p:blipFill>
        <p:spPr>
          <a:xfrm>
            <a:off x="2793407" y="3752246"/>
            <a:ext cx="415722" cy="428586"/>
          </a:xfrm>
          <a:prstGeom prst="rect">
            <a:avLst/>
          </a:prstGeom>
          <a:noFill/>
          <a:ln>
            <a:noFill/>
          </a:ln>
        </p:spPr>
      </p:pic>
      <p:cxnSp>
        <p:nvCxnSpPr>
          <p:cNvPr id="96" name="Google Shape;96;p18"/>
          <p:cNvCxnSpPr/>
          <p:nvPr/>
        </p:nvCxnSpPr>
        <p:spPr>
          <a:xfrm>
            <a:off x="849600" y="2480425"/>
            <a:ext cx="1648200" cy="984900"/>
          </a:xfrm>
          <a:prstGeom prst="straightConnector1">
            <a:avLst/>
          </a:prstGeom>
          <a:noFill/>
          <a:ln cap="flat" cmpd="sng" w="38100">
            <a:solidFill>
              <a:srgbClr val="6AA84F"/>
            </a:solidFill>
            <a:prstDash val="solid"/>
            <a:round/>
            <a:headEnd len="med" w="med" type="triangle"/>
            <a:tailEnd len="med" w="med" type="triangle"/>
          </a:ln>
        </p:spPr>
      </p:cxnSp>
      <p:sp>
        <p:nvSpPr>
          <p:cNvPr id="97" name="Google Shape;97;p18"/>
          <p:cNvSpPr txBox="1"/>
          <p:nvPr/>
        </p:nvSpPr>
        <p:spPr>
          <a:xfrm rot="1868518">
            <a:off x="785058" y="2969864"/>
            <a:ext cx="1736792" cy="73892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900">
                <a:solidFill>
                  <a:schemeClr val="dk2"/>
                </a:solidFill>
              </a:rPr>
              <a:t>PUBLIC URL</a:t>
            </a:r>
            <a:endParaRPr b="1" sz="900">
              <a:solidFill>
                <a:schemeClr val="dk2"/>
              </a:solidFill>
            </a:endParaRPr>
          </a:p>
          <a:p>
            <a:pPr indent="0" lvl="0" marL="0" rtl="0" algn="l">
              <a:spcBef>
                <a:spcPts val="0"/>
              </a:spcBef>
              <a:spcAft>
                <a:spcPts val="0"/>
              </a:spcAft>
              <a:buNone/>
            </a:pPr>
            <a:r>
              <a:rPr b="1" lang="en" sz="900" u="sng">
                <a:solidFill>
                  <a:schemeClr val="hlink"/>
                </a:solidFill>
                <a:hlinkClick r:id="rId7"/>
              </a:rPr>
              <a:t>http://174.99.82.202:8073/</a:t>
            </a:r>
            <a:br>
              <a:rPr b="1" lang="en" sz="900">
                <a:solidFill>
                  <a:schemeClr val="dk2"/>
                </a:solidFill>
              </a:rPr>
            </a:br>
            <a:r>
              <a:rPr b="1" lang="en" sz="900">
                <a:solidFill>
                  <a:schemeClr val="dk2"/>
                </a:solidFill>
              </a:rPr>
              <a:t>PLUS FREQ/MODE &amp; PARAMETERS</a:t>
            </a:r>
            <a:endParaRPr b="1" sz="900">
              <a:solidFill>
                <a:schemeClr val="dk2"/>
              </a:solidFill>
            </a:endParaRPr>
          </a:p>
        </p:txBody>
      </p:sp>
      <p:sp>
        <p:nvSpPr>
          <p:cNvPr id="98" name="Google Shape;98;p18"/>
          <p:cNvSpPr txBox="1"/>
          <p:nvPr/>
        </p:nvSpPr>
        <p:spPr>
          <a:xfrm rot="-1337">
            <a:off x="3628884" y="3329375"/>
            <a:ext cx="1542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chemeClr val="dk2"/>
                </a:solidFill>
              </a:rPr>
              <a:t>SYSTEM </a:t>
            </a:r>
            <a:r>
              <a:rPr b="1" lang="en" sz="900">
                <a:solidFill>
                  <a:schemeClr val="dk2"/>
                </a:solidFill>
              </a:rPr>
              <a:t>URL</a:t>
            </a:r>
            <a:endParaRPr b="1" sz="900">
              <a:solidFill>
                <a:schemeClr val="dk2"/>
              </a:solidFill>
            </a:endParaRPr>
          </a:p>
          <a:p>
            <a:pPr indent="0" lvl="0" marL="0" rtl="0" algn="l">
              <a:spcBef>
                <a:spcPts val="0"/>
              </a:spcBef>
              <a:spcAft>
                <a:spcPts val="0"/>
              </a:spcAft>
              <a:buNone/>
            </a:pPr>
            <a:r>
              <a:rPr b="1" lang="en" sz="900" u="sng">
                <a:solidFill>
                  <a:schemeClr val="hlink"/>
                </a:solidFill>
                <a:hlinkClick r:id="rId8"/>
              </a:rPr>
              <a:t>http://hams.live/k/fmb/</a:t>
            </a:r>
            <a:br>
              <a:rPr b="1" lang="en" sz="900">
                <a:solidFill>
                  <a:schemeClr val="dk2"/>
                </a:solidFill>
              </a:rPr>
            </a:br>
            <a:r>
              <a:rPr b="1" lang="en" sz="900">
                <a:solidFill>
                  <a:schemeClr val="dk2"/>
                </a:solidFill>
              </a:rPr>
              <a:t>PLUS FREQ/MODE &amp;</a:t>
            </a:r>
            <a:br>
              <a:rPr b="1" lang="en" sz="900">
                <a:solidFill>
                  <a:schemeClr val="dk2"/>
                </a:solidFill>
              </a:rPr>
            </a:br>
            <a:r>
              <a:rPr b="1" lang="en" sz="900">
                <a:solidFill>
                  <a:schemeClr val="dk2"/>
                </a:solidFill>
              </a:rPr>
              <a:t>PARAMETERS</a:t>
            </a:r>
            <a:endParaRPr b="1" sz="900">
              <a:solidFill>
                <a:schemeClr val="dk2"/>
              </a:solidFill>
            </a:endParaRPr>
          </a:p>
        </p:txBody>
      </p:sp>
      <p:cxnSp>
        <p:nvCxnSpPr>
          <p:cNvPr id="99" name="Google Shape;99;p18"/>
          <p:cNvCxnSpPr/>
          <p:nvPr/>
        </p:nvCxnSpPr>
        <p:spPr>
          <a:xfrm flipH="1" rot="10800000">
            <a:off x="3628863" y="4050850"/>
            <a:ext cx="2738400" cy="7800"/>
          </a:xfrm>
          <a:prstGeom prst="straightConnector1">
            <a:avLst/>
          </a:prstGeom>
          <a:noFill/>
          <a:ln cap="flat" cmpd="sng" w="38100">
            <a:solidFill>
              <a:srgbClr val="6AA84F"/>
            </a:solidFill>
            <a:prstDash val="solid"/>
            <a:round/>
            <a:headEnd len="med" w="med" type="triangle"/>
            <a:tailEnd len="med" w="med" type="triangle"/>
          </a:ln>
        </p:spPr>
      </p:cxnSp>
      <p:pic>
        <p:nvPicPr>
          <p:cNvPr id="100" name="Google Shape;100;p18"/>
          <p:cNvPicPr preferRelativeResize="0"/>
          <p:nvPr/>
        </p:nvPicPr>
        <p:blipFill>
          <a:blip r:embed="rId9">
            <a:alphaModFix/>
          </a:blip>
          <a:stretch>
            <a:fillRect/>
          </a:stretch>
        </p:blipFill>
        <p:spPr>
          <a:xfrm>
            <a:off x="6471775" y="2951125"/>
            <a:ext cx="2525650" cy="2057856"/>
          </a:xfrm>
          <a:prstGeom prst="rect">
            <a:avLst/>
          </a:prstGeom>
          <a:noFill/>
          <a:ln>
            <a:noFill/>
          </a:ln>
        </p:spPr>
      </p:pic>
      <p:sp>
        <p:nvSpPr>
          <p:cNvPr id="101" name="Google Shape;101;p18"/>
          <p:cNvSpPr txBox="1"/>
          <p:nvPr/>
        </p:nvSpPr>
        <p:spPr>
          <a:xfrm>
            <a:off x="63200" y="1156625"/>
            <a:ext cx="16944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2"/>
                </a:solidFill>
              </a:rPr>
              <a:t>KIWISDR</a:t>
            </a:r>
            <a:br>
              <a:rPr b="1" lang="en" sz="1600">
                <a:solidFill>
                  <a:schemeClr val="dk2"/>
                </a:solidFill>
              </a:rPr>
            </a:br>
            <a:r>
              <a:rPr b="1" lang="en" sz="1600">
                <a:solidFill>
                  <a:schemeClr val="dk2"/>
                </a:solidFill>
              </a:rPr>
              <a:t>North Carolina</a:t>
            </a:r>
            <a:br>
              <a:rPr b="1" lang="en" sz="1100">
                <a:solidFill>
                  <a:schemeClr val="dk2"/>
                </a:solidFill>
              </a:rPr>
            </a:br>
            <a:endParaRPr b="1" sz="1100">
              <a:solidFill>
                <a:schemeClr val="dk2"/>
              </a:solidFill>
            </a:endParaRPr>
          </a:p>
        </p:txBody>
      </p:sp>
      <p:sp>
        <p:nvSpPr>
          <p:cNvPr id="102" name="Google Shape;102;p18"/>
          <p:cNvSpPr txBox="1"/>
          <p:nvPr/>
        </p:nvSpPr>
        <p:spPr>
          <a:xfrm>
            <a:off x="7110613" y="2500800"/>
            <a:ext cx="13041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OBS Studio</a:t>
            </a:r>
            <a:endParaRPr b="1" sz="1100">
              <a:solidFill>
                <a:schemeClr val="dk2"/>
              </a:solidFill>
            </a:endParaRPr>
          </a:p>
          <a:p>
            <a:pPr indent="0" lvl="0" marL="0" rtl="0" algn="l">
              <a:spcBef>
                <a:spcPts val="0"/>
              </a:spcBef>
              <a:spcAft>
                <a:spcPts val="0"/>
              </a:spcAft>
              <a:buNone/>
            </a:pPr>
            <a:r>
              <a:rPr b="1" lang="en" sz="1100">
                <a:solidFill>
                  <a:schemeClr val="dk2"/>
                </a:solidFill>
              </a:rPr>
              <a:t>on User’s PC</a:t>
            </a:r>
            <a:br>
              <a:rPr b="1" lang="en" sz="1100">
                <a:solidFill>
                  <a:schemeClr val="dk2"/>
                </a:solidFill>
              </a:rPr>
            </a:br>
            <a:endParaRPr b="1" sz="1100">
              <a:solidFill>
                <a:schemeClr val="dk2"/>
              </a:solidFill>
            </a:endParaRPr>
          </a:p>
        </p:txBody>
      </p:sp>
      <p:sp>
        <p:nvSpPr>
          <p:cNvPr id="103" name="Google Shape;103;p18"/>
          <p:cNvSpPr txBox="1"/>
          <p:nvPr/>
        </p:nvSpPr>
        <p:spPr>
          <a:xfrm>
            <a:off x="2448975" y="4176575"/>
            <a:ext cx="1257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6AA84F"/>
                </a:solidFill>
              </a:rPr>
              <a:t>WEB SERVER</a:t>
            </a:r>
            <a:endParaRPr b="1" sz="1100">
              <a:solidFill>
                <a:srgbClr val="6AA84F"/>
              </a:solidFill>
            </a:endParaRPr>
          </a:p>
        </p:txBody>
      </p:sp>
      <p:cxnSp>
        <p:nvCxnSpPr>
          <p:cNvPr id="104" name="Google Shape;104;p18"/>
          <p:cNvCxnSpPr/>
          <p:nvPr/>
        </p:nvCxnSpPr>
        <p:spPr>
          <a:xfrm flipH="1" rot="10800000">
            <a:off x="996900" y="1601750"/>
            <a:ext cx="5360100" cy="586200"/>
          </a:xfrm>
          <a:prstGeom prst="straightConnector1">
            <a:avLst/>
          </a:prstGeom>
          <a:noFill/>
          <a:ln cap="flat" cmpd="sng" w="38100">
            <a:solidFill>
              <a:srgbClr val="FF00FF"/>
            </a:solidFill>
            <a:prstDash val="solid"/>
            <a:round/>
            <a:headEnd len="med" w="med" type="triangle"/>
            <a:tailEnd len="med" w="med" type="triangle"/>
          </a:ln>
        </p:spPr>
      </p:cxnSp>
      <p:sp>
        <p:nvSpPr>
          <p:cNvPr id="105" name="Google Shape;105;p18"/>
          <p:cNvSpPr txBox="1"/>
          <p:nvPr/>
        </p:nvSpPr>
        <p:spPr>
          <a:xfrm rot="-253811">
            <a:off x="2159407" y="1349046"/>
            <a:ext cx="1736631" cy="46174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chemeClr val="dk2"/>
                </a:solidFill>
              </a:rPr>
              <a:t>PUBLIC URL</a:t>
            </a:r>
            <a:endParaRPr b="1" sz="900">
              <a:solidFill>
                <a:schemeClr val="dk2"/>
              </a:solidFill>
            </a:endParaRPr>
          </a:p>
          <a:p>
            <a:pPr indent="0" lvl="0" marL="0" rtl="0" algn="l">
              <a:spcBef>
                <a:spcPts val="0"/>
              </a:spcBef>
              <a:spcAft>
                <a:spcPts val="0"/>
              </a:spcAft>
              <a:buNone/>
            </a:pPr>
            <a:r>
              <a:rPr b="1" lang="en" sz="900" u="sng">
                <a:solidFill>
                  <a:schemeClr val="hlink"/>
                </a:solidFill>
                <a:hlinkClick r:id="rId10"/>
              </a:rPr>
              <a:t>http://174.99.82.202:8073/</a:t>
            </a:r>
            <a:endParaRPr b="1" sz="900">
              <a:solidFill>
                <a:schemeClr val="dk2"/>
              </a:solidFill>
            </a:endParaRPr>
          </a:p>
        </p:txBody>
      </p:sp>
      <p:sp>
        <p:nvSpPr>
          <p:cNvPr id="106" name="Google Shape;106;p18"/>
          <p:cNvSpPr txBox="1"/>
          <p:nvPr/>
        </p:nvSpPr>
        <p:spPr>
          <a:xfrm>
            <a:off x="7082550" y="94925"/>
            <a:ext cx="1304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Web Browser</a:t>
            </a:r>
            <a:endParaRPr b="1" sz="1100">
              <a:solidFill>
                <a:schemeClr val="dk2"/>
              </a:solidFill>
            </a:endParaRPr>
          </a:p>
          <a:p>
            <a:pPr indent="0" lvl="0" marL="0" rtl="0" algn="l">
              <a:spcBef>
                <a:spcPts val="0"/>
              </a:spcBef>
              <a:spcAft>
                <a:spcPts val="0"/>
              </a:spcAft>
              <a:buNone/>
            </a:pPr>
            <a:r>
              <a:rPr b="1" lang="en" sz="1100">
                <a:solidFill>
                  <a:schemeClr val="dk2"/>
                </a:solidFill>
              </a:rPr>
              <a:t>on User’s PC</a:t>
            </a:r>
            <a:endParaRPr b="1" sz="1100">
              <a:solidFill>
                <a:schemeClr val="dk2"/>
              </a:solidFill>
            </a:endParaRPr>
          </a:p>
        </p:txBody>
      </p:sp>
      <p:sp>
        <p:nvSpPr>
          <p:cNvPr id="107" name="Google Shape;107;p18"/>
          <p:cNvSpPr txBox="1"/>
          <p:nvPr>
            <p:ph type="title"/>
          </p:nvPr>
        </p:nvSpPr>
        <p:spPr>
          <a:xfrm>
            <a:off x="800525" y="94925"/>
            <a:ext cx="4260300" cy="899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SDR Access Comparison</a:t>
            </a:r>
            <a:br>
              <a:rPr b="1" lang="en">
                <a:solidFill>
                  <a:srgbClr val="6AA84F"/>
                </a:solidFill>
              </a:rPr>
            </a:br>
            <a:r>
              <a:rPr b="1" lang="en">
                <a:solidFill>
                  <a:srgbClr val="6AA84F"/>
                </a:solidFill>
              </a:rPr>
              <a:t>Browser versus hams.live</a:t>
            </a:r>
            <a:endParaRPr b="1">
              <a:solidFill>
                <a:srgbClr val="6AA84F"/>
              </a:solidFill>
            </a:endParaRPr>
          </a:p>
        </p:txBody>
      </p:sp>
      <p:sp>
        <p:nvSpPr>
          <p:cNvPr id="108" name="Google Shape;108;p18"/>
          <p:cNvSpPr/>
          <p:nvPr/>
        </p:nvSpPr>
        <p:spPr>
          <a:xfrm>
            <a:off x="4864425" y="478850"/>
            <a:ext cx="859950" cy="4293000"/>
          </a:xfrm>
          <a:custGeom>
            <a:rect b="b" l="l" r="r" t="t"/>
            <a:pathLst>
              <a:path extrusionOk="0" h="171720" w="34398">
                <a:moveTo>
                  <a:pt x="31779" y="0"/>
                </a:moveTo>
                <a:cubicBezTo>
                  <a:pt x="26487" y="4860"/>
                  <a:pt x="459" y="17874"/>
                  <a:pt x="27" y="29160"/>
                </a:cubicBezTo>
                <a:cubicBezTo>
                  <a:pt x="-405" y="40446"/>
                  <a:pt x="23625" y="58698"/>
                  <a:pt x="29187" y="67716"/>
                </a:cubicBezTo>
                <a:cubicBezTo>
                  <a:pt x="34749" y="76734"/>
                  <a:pt x="35181" y="75924"/>
                  <a:pt x="33399" y="83268"/>
                </a:cubicBezTo>
                <a:cubicBezTo>
                  <a:pt x="31617" y="90612"/>
                  <a:pt x="18819" y="103086"/>
                  <a:pt x="18495" y="111780"/>
                </a:cubicBezTo>
                <a:cubicBezTo>
                  <a:pt x="18171" y="120474"/>
                  <a:pt x="32157" y="126900"/>
                  <a:pt x="31455" y="135432"/>
                </a:cubicBezTo>
                <a:cubicBezTo>
                  <a:pt x="30753" y="143964"/>
                  <a:pt x="14175" y="156924"/>
                  <a:pt x="14283" y="162972"/>
                </a:cubicBezTo>
                <a:cubicBezTo>
                  <a:pt x="14391" y="169020"/>
                  <a:pt x="29133" y="170262"/>
                  <a:pt x="32103" y="171720"/>
                </a:cubicBezTo>
              </a:path>
            </a:pathLst>
          </a:custGeom>
          <a:noFill/>
          <a:ln cap="flat" cmpd="sng" w="38100">
            <a:solidFill>
              <a:schemeClr val="dk2"/>
            </a:solidFill>
            <a:prstDash val="dot"/>
            <a:round/>
            <a:headEnd len="med" w="med" type="none"/>
            <a:tailEnd len="med" w="med" type="none"/>
          </a:ln>
        </p:spPr>
      </p:sp>
      <p:sp>
        <p:nvSpPr>
          <p:cNvPr id="109" name="Google Shape;109;p18"/>
          <p:cNvSpPr txBox="1"/>
          <p:nvPr/>
        </p:nvSpPr>
        <p:spPr>
          <a:xfrm rot="5400000">
            <a:off x="4691175" y="2778350"/>
            <a:ext cx="27897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a:solidFill>
                  <a:schemeClr val="accent1"/>
                </a:solidFill>
              </a:rPr>
              <a:t>U S E R S</a:t>
            </a:r>
            <a:endParaRPr b="1" sz="3500">
              <a:solidFill>
                <a:schemeClr val="accent1"/>
              </a:solidFill>
            </a:endParaRPr>
          </a:p>
        </p:txBody>
      </p:sp>
      <p:pic>
        <p:nvPicPr>
          <p:cNvPr id="110" name="Google Shape;110;p18"/>
          <p:cNvPicPr preferRelativeResize="0"/>
          <p:nvPr/>
        </p:nvPicPr>
        <p:blipFill>
          <a:blip r:embed="rId11">
            <a:alphaModFix/>
          </a:blip>
          <a:stretch>
            <a:fillRect/>
          </a:stretch>
        </p:blipFill>
        <p:spPr>
          <a:xfrm>
            <a:off x="6451700" y="631627"/>
            <a:ext cx="2621926" cy="18993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9"/>
          <p:cNvPicPr preferRelativeResize="0"/>
          <p:nvPr/>
        </p:nvPicPr>
        <p:blipFill>
          <a:blip r:embed="rId3">
            <a:alphaModFix/>
          </a:blip>
          <a:stretch>
            <a:fillRect/>
          </a:stretch>
        </p:blipFill>
        <p:spPr>
          <a:xfrm>
            <a:off x="2365838" y="1195000"/>
            <a:ext cx="4412317" cy="3820975"/>
          </a:xfrm>
          <a:prstGeom prst="rect">
            <a:avLst/>
          </a:prstGeom>
          <a:noFill/>
          <a:ln>
            <a:noFill/>
          </a:ln>
        </p:spPr>
      </p:pic>
      <p:sp>
        <p:nvSpPr>
          <p:cNvPr id="116" name="Google Shape;116;p19"/>
          <p:cNvSpPr txBox="1"/>
          <p:nvPr>
            <p:ph type="title"/>
          </p:nvPr>
        </p:nvSpPr>
        <p:spPr>
          <a:xfrm>
            <a:off x="311700" y="445025"/>
            <a:ext cx="534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hams.live DASHboard</a:t>
            </a:r>
            <a:endParaRPr b="1">
              <a:solidFill>
                <a:srgbClr val="6AA84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445025"/>
            <a:ext cx="534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hams.live/OBS</a:t>
            </a:r>
            <a:r>
              <a:rPr b="1" lang="en">
                <a:solidFill>
                  <a:srgbClr val="6AA84F"/>
                </a:solidFill>
              </a:rPr>
              <a:t> Access - one SDR</a:t>
            </a:r>
            <a:endParaRPr b="1">
              <a:solidFill>
                <a:srgbClr val="6AA84F"/>
              </a:solidFill>
            </a:endParaRPr>
          </a:p>
        </p:txBody>
      </p:sp>
      <p:pic>
        <p:nvPicPr>
          <p:cNvPr id="122" name="Google Shape;122;p20"/>
          <p:cNvPicPr preferRelativeResize="0"/>
          <p:nvPr/>
        </p:nvPicPr>
        <p:blipFill>
          <a:blip r:embed="rId3">
            <a:alphaModFix/>
          </a:blip>
          <a:stretch>
            <a:fillRect/>
          </a:stretch>
        </p:blipFill>
        <p:spPr>
          <a:xfrm>
            <a:off x="152400" y="1170125"/>
            <a:ext cx="6244633" cy="38209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pSp>
        <p:nvGrpSpPr>
          <p:cNvPr id="127" name="Google Shape;127;p21"/>
          <p:cNvGrpSpPr/>
          <p:nvPr/>
        </p:nvGrpSpPr>
        <p:grpSpPr>
          <a:xfrm>
            <a:off x="1012506" y="1094447"/>
            <a:ext cx="5441257" cy="3758703"/>
            <a:chOff x="152400" y="152400"/>
            <a:chExt cx="6176228" cy="4838701"/>
          </a:xfrm>
        </p:grpSpPr>
        <p:pic>
          <p:nvPicPr>
            <p:cNvPr id="128" name="Google Shape;128;p21"/>
            <p:cNvPicPr preferRelativeResize="0"/>
            <p:nvPr/>
          </p:nvPicPr>
          <p:blipFill>
            <a:blip r:embed="rId3">
              <a:alphaModFix/>
            </a:blip>
            <a:stretch>
              <a:fillRect/>
            </a:stretch>
          </p:blipFill>
          <p:spPr>
            <a:xfrm>
              <a:off x="152400" y="152400"/>
              <a:ext cx="6176228" cy="4838701"/>
            </a:xfrm>
            <a:prstGeom prst="rect">
              <a:avLst/>
            </a:prstGeom>
            <a:noFill/>
            <a:ln>
              <a:noFill/>
            </a:ln>
          </p:spPr>
        </p:pic>
        <p:cxnSp>
          <p:nvCxnSpPr>
            <p:cNvPr id="129" name="Google Shape;129;p21"/>
            <p:cNvCxnSpPr/>
            <p:nvPr/>
          </p:nvCxnSpPr>
          <p:spPr>
            <a:xfrm>
              <a:off x="3252675" y="4589575"/>
              <a:ext cx="2730000" cy="8400"/>
            </a:xfrm>
            <a:prstGeom prst="straightConnector1">
              <a:avLst/>
            </a:prstGeom>
            <a:noFill/>
            <a:ln cap="flat" cmpd="sng" w="38100">
              <a:solidFill>
                <a:srgbClr val="FF0000"/>
              </a:solidFill>
              <a:prstDash val="solid"/>
              <a:round/>
              <a:headEnd len="med" w="med" type="none"/>
              <a:tailEnd len="med" w="med" type="none"/>
            </a:ln>
          </p:spPr>
        </p:cxnSp>
        <p:cxnSp>
          <p:nvCxnSpPr>
            <p:cNvPr id="130" name="Google Shape;130;p21"/>
            <p:cNvCxnSpPr/>
            <p:nvPr/>
          </p:nvCxnSpPr>
          <p:spPr>
            <a:xfrm>
              <a:off x="3252675" y="4894375"/>
              <a:ext cx="2730000" cy="8400"/>
            </a:xfrm>
            <a:prstGeom prst="straightConnector1">
              <a:avLst/>
            </a:prstGeom>
            <a:noFill/>
            <a:ln cap="flat" cmpd="sng" w="38100">
              <a:solidFill>
                <a:srgbClr val="FF0000"/>
              </a:solidFill>
              <a:prstDash val="solid"/>
              <a:round/>
              <a:headEnd len="med" w="med" type="none"/>
              <a:tailEnd len="med" w="med" type="none"/>
            </a:ln>
          </p:spPr>
        </p:cxnSp>
        <p:cxnSp>
          <p:nvCxnSpPr>
            <p:cNvPr id="131" name="Google Shape;131;p21"/>
            <p:cNvCxnSpPr/>
            <p:nvPr/>
          </p:nvCxnSpPr>
          <p:spPr>
            <a:xfrm>
              <a:off x="6003625" y="4581275"/>
              <a:ext cx="8400" cy="340200"/>
            </a:xfrm>
            <a:prstGeom prst="straightConnector1">
              <a:avLst/>
            </a:prstGeom>
            <a:noFill/>
            <a:ln cap="flat" cmpd="sng" w="38100">
              <a:solidFill>
                <a:srgbClr val="FF0000"/>
              </a:solidFill>
              <a:prstDash val="solid"/>
              <a:round/>
              <a:headEnd len="med" w="med" type="none"/>
              <a:tailEnd len="med" w="med" type="none"/>
            </a:ln>
          </p:spPr>
        </p:cxnSp>
        <p:cxnSp>
          <p:nvCxnSpPr>
            <p:cNvPr id="132" name="Google Shape;132;p21"/>
            <p:cNvCxnSpPr/>
            <p:nvPr/>
          </p:nvCxnSpPr>
          <p:spPr>
            <a:xfrm>
              <a:off x="3260425" y="4581275"/>
              <a:ext cx="8400" cy="340200"/>
            </a:xfrm>
            <a:prstGeom prst="straightConnector1">
              <a:avLst/>
            </a:prstGeom>
            <a:noFill/>
            <a:ln cap="flat" cmpd="sng" w="38100">
              <a:solidFill>
                <a:srgbClr val="FF0000"/>
              </a:solidFill>
              <a:prstDash val="solid"/>
              <a:round/>
              <a:headEnd len="med" w="med" type="none"/>
              <a:tailEnd len="med" w="med" type="none"/>
            </a:ln>
          </p:spPr>
        </p:cxnSp>
      </p:grpSp>
      <p:sp>
        <p:nvSpPr>
          <p:cNvPr id="133" name="Google Shape;133;p21"/>
          <p:cNvSpPr txBox="1"/>
          <p:nvPr>
            <p:ph type="title"/>
          </p:nvPr>
        </p:nvSpPr>
        <p:spPr>
          <a:xfrm>
            <a:off x="311700" y="445025"/>
            <a:ext cx="6492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OBS</a:t>
            </a:r>
            <a:r>
              <a:rPr b="1" lang="en">
                <a:solidFill>
                  <a:srgbClr val="6AA84F"/>
                </a:solidFill>
              </a:rPr>
              <a:t> Browser Source - S Meter Capture</a:t>
            </a:r>
            <a:endParaRPr b="1">
              <a:solidFill>
                <a:srgbClr val="6AA84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