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df483001f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df483001f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df5b3bc4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df5b3bc4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deffd542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deffd542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deffd542a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deffd542a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df62455f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df62455f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db72b562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db72b562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df69272b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df69272b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df48300c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df48300c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df48300c2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df48300c2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df48300c2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df48300c2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d273da8472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d273da8472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df48300c2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df48300c2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df48300c2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df48300c2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df48300c2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df48300c2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df48300c2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df48300c2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df48300c2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df48300c2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d273da8472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d273da8472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de305ea8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de305ea8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d273da8472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d273da8472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de305ea8f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de305ea8f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d273da8472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d273da8472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d273da8472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d273da8472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df7496cd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df7496cd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hyperlink" Target="http://rx.linkfanel.net/snr.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kiwisdr.k3fef.com:8073/?f=7168lsbz10&amp;keys=xyxySo&amp;sqrt=4&amp;wfm=-100&amp;cmap=5" TargetMode="External"/><Relationship Id="rId4" Type="http://schemas.openxmlformats.org/officeDocument/2006/relationships/hyperlink" Target="http://kiwisdr.com/quickstart/#id-user-tun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kiwisdr.k3fef.com:8073/?f=7168lsbz10&amp;keys=xyxySo&amp;sqrt=4&amp;wfm=-100&amp;cmap=5" TargetMode="External"/><Relationship Id="rId4" Type="http://schemas.openxmlformats.org/officeDocument/2006/relationships/hyperlink" Target="http://kiwisdr1.sdrutah.org:8073/?f=7162lsbz10&amp;keys=xyxySo&amp;sqrt=4&amp;wfm=-100&amp;cmap=5" TargetMode="External"/><Relationship Id="rId5" Type="http://schemas.openxmlformats.org/officeDocument/2006/relationships/hyperlink" Target="http://69.27.184.58:8073/?f=7162lsbz10&amp;keys=xyxySo&amp;sqrt=4&amp;wfm=-100&amp;cmap=5" TargetMode="External"/><Relationship Id="rId6" Type="http://schemas.openxmlformats.org/officeDocument/2006/relationships/hyperlink" Target="http://ciw321.cfars.ca:8173/?f=7162lsbz10&amp;keys=xyxySo&amp;sqrt=4&amp;wfm=-100&amp;cmap=5" TargetMode="External"/><Relationship Id="rId7"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hyperlink" Target="http://hams.live/sd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12.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hams.live/prop17/"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6AA84F"/>
                </a:solidFill>
              </a:rPr>
              <a:t>Software-Defined Radio (SDR)</a:t>
            </a:r>
            <a:endParaRPr>
              <a:solidFill>
                <a:srgbClr val="6AA84F"/>
              </a:solidFill>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605"/>
              <a:buNone/>
            </a:pPr>
            <a:r>
              <a:rPr b="1" lang="en" sz="1740"/>
              <a:t>PART ONE</a:t>
            </a:r>
            <a:endParaRPr b="1" sz="1740"/>
          </a:p>
          <a:p>
            <a:pPr indent="0" lvl="0" marL="0" rtl="0" algn="ctr">
              <a:lnSpc>
                <a:spcPct val="80000"/>
              </a:lnSpc>
              <a:spcBef>
                <a:spcPts val="0"/>
              </a:spcBef>
              <a:spcAft>
                <a:spcPts val="0"/>
              </a:spcAft>
              <a:buSzPts val="605"/>
              <a:buNone/>
            </a:pPr>
            <a:r>
              <a:rPr b="1" lang="en" sz="1740"/>
              <a:t>Robert Schafer W5IUA</a:t>
            </a:r>
            <a:endParaRPr b="1" sz="1740"/>
          </a:p>
          <a:p>
            <a:pPr indent="0" lvl="0" marL="0" rtl="0" algn="ctr">
              <a:lnSpc>
                <a:spcPct val="80000"/>
              </a:lnSpc>
              <a:spcBef>
                <a:spcPts val="0"/>
              </a:spcBef>
              <a:spcAft>
                <a:spcPts val="0"/>
              </a:spcAft>
              <a:buSzPts val="605"/>
              <a:buNone/>
            </a:pPr>
            <a:r>
              <a:rPr b="1" lang="en" sz="1740"/>
              <a:t>May, 2024</a:t>
            </a:r>
            <a:endParaRPr b="1" sz="174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4260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O</a:t>
            </a:r>
            <a:r>
              <a:rPr b="1" lang="en">
                <a:solidFill>
                  <a:srgbClr val="6AA84F"/>
                </a:solidFill>
              </a:rPr>
              <a:t>nline SDRs are </a:t>
            </a:r>
            <a:r>
              <a:rPr b="1" lang="en" u="sng">
                <a:solidFill>
                  <a:srgbClr val="6AA84F"/>
                </a:solidFill>
              </a:rPr>
              <a:t>different</a:t>
            </a:r>
            <a:endParaRPr b="1" u="sng">
              <a:solidFill>
                <a:srgbClr val="6AA84F"/>
              </a:solidFill>
            </a:endParaRPr>
          </a:p>
        </p:txBody>
      </p:sp>
      <p:sp>
        <p:nvSpPr>
          <p:cNvPr id="116" name="Google Shape;116;p22"/>
          <p:cNvSpPr txBox="1"/>
          <p:nvPr/>
        </p:nvSpPr>
        <p:spPr>
          <a:xfrm>
            <a:off x="311700" y="1017725"/>
            <a:ext cx="3816300" cy="437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rPr>
              <a:t>Like all other radio stations,</a:t>
            </a:r>
            <a:br>
              <a:rPr b="1" lang="en" sz="1700">
                <a:solidFill>
                  <a:schemeClr val="dk1"/>
                </a:solidFill>
              </a:rPr>
            </a:br>
            <a:r>
              <a:rPr b="1" lang="en" sz="1700">
                <a:solidFill>
                  <a:schemeClr val="dk1"/>
                </a:solidFill>
              </a:rPr>
              <a:t>Online SDRs vary widely in</a:t>
            </a:r>
            <a:br>
              <a:rPr b="1" lang="en" sz="1700">
                <a:solidFill>
                  <a:schemeClr val="dk1"/>
                </a:solidFill>
              </a:rPr>
            </a:br>
            <a:r>
              <a:rPr b="1" lang="en" sz="1700">
                <a:solidFill>
                  <a:schemeClr val="dk1"/>
                </a:solidFill>
              </a:rPr>
              <a:t>terms of quality and performance.</a:t>
            </a:r>
            <a:br>
              <a:rPr b="1" lang="en" sz="1700">
                <a:solidFill>
                  <a:schemeClr val="dk1"/>
                </a:solidFill>
              </a:rPr>
            </a:br>
            <a:br>
              <a:rPr b="1" lang="en" sz="1700">
                <a:solidFill>
                  <a:schemeClr val="dk1"/>
                </a:solidFill>
              </a:rPr>
            </a:br>
            <a:r>
              <a:rPr b="1" lang="en" sz="1700">
                <a:solidFill>
                  <a:schemeClr val="dk1"/>
                </a:solidFill>
              </a:rPr>
              <a:t>Local site limits what kind of antenna system(s) are chosen.  </a:t>
            </a:r>
            <a:r>
              <a:rPr b="1" lang="en" sz="1700">
                <a:solidFill>
                  <a:schemeClr val="dk1"/>
                </a:solidFill>
              </a:rPr>
              <a:t>Everything</a:t>
            </a:r>
            <a:r>
              <a:rPr b="1" lang="en" sz="1700">
                <a:solidFill>
                  <a:schemeClr val="dk1"/>
                </a:solidFill>
              </a:rPr>
              <a:t> from a simple small loop antenna in the attic to elaborate antenna arrays on tall</a:t>
            </a:r>
            <a:br>
              <a:rPr b="1" lang="en" sz="1700">
                <a:solidFill>
                  <a:schemeClr val="dk1"/>
                </a:solidFill>
              </a:rPr>
            </a:br>
            <a:r>
              <a:rPr b="1" lang="en" sz="1700">
                <a:solidFill>
                  <a:schemeClr val="dk1"/>
                </a:solidFill>
              </a:rPr>
              <a:t>towers with the ability to switch</a:t>
            </a:r>
            <a:br>
              <a:rPr b="1" lang="en" sz="1700">
                <a:solidFill>
                  <a:schemeClr val="dk1"/>
                </a:solidFill>
              </a:rPr>
            </a:br>
            <a:r>
              <a:rPr b="1" lang="en" sz="1700">
                <a:solidFill>
                  <a:schemeClr val="dk1"/>
                </a:solidFill>
              </a:rPr>
              <a:t>between different antennas.</a:t>
            </a:r>
            <a:endParaRPr b="1" sz="1700">
              <a:solidFill>
                <a:schemeClr val="dk1"/>
              </a:solidFill>
            </a:endParaRPr>
          </a:p>
          <a:p>
            <a:pPr indent="0" lvl="0" marL="0" rtl="0" algn="l">
              <a:spcBef>
                <a:spcPts val="0"/>
              </a:spcBef>
              <a:spcAft>
                <a:spcPts val="0"/>
              </a:spcAft>
              <a:buNone/>
            </a:pPr>
            <a:r>
              <a:t/>
            </a:r>
            <a:endParaRPr b="1" sz="1700">
              <a:solidFill>
                <a:schemeClr val="dk1"/>
              </a:solidFill>
            </a:endParaRPr>
          </a:p>
          <a:p>
            <a:pPr indent="0" lvl="0" marL="0" rtl="0" algn="l">
              <a:spcBef>
                <a:spcPts val="0"/>
              </a:spcBef>
              <a:spcAft>
                <a:spcPts val="0"/>
              </a:spcAft>
              <a:buClr>
                <a:schemeClr val="dk1"/>
              </a:buClr>
              <a:buSzPts val="1100"/>
              <a:buFont typeface="Arial"/>
              <a:buNone/>
            </a:pPr>
            <a:r>
              <a:rPr b="1" lang="en" sz="1700">
                <a:solidFill>
                  <a:schemeClr val="dk1"/>
                </a:solidFill>
              </a:rPr>
              <a:t>The local site also determines what noise levels are encountered.</a:t>
            </a:r>
            <a:br>
              <a:rPr b="1" lang="en" sz="1700">
                <a:solidFill>
                  <a:schemeClr val="dk1"/>
                </a:solidFill>
              </a:rPr>
            </a:br>
            <a:br>
              <a:rPr b="1" lang="en" sz="1700">
                <a:solidFill>
                  <a:schemeClr val="dk1"/>
                </a:solidFill>
              </a:rPr>
            </a:br>
            <a:endParaRPr b="1" sz="1700">
              <a:solidFill>
                <a:schemeClr val="dk1"/>
              </a:solidFill>
            </a:endParaRPr>
          </a:p>
        </p:txBody>
      </p:sp>
      <p:pic>
        <p:nvPicPr>
          <p:cNvPr id="117" name="Google Shape;117;p22"/>
          <p:cNvPicPr preferRelativeResize="0"/>
          <p:nvPr/>
        </p:nvPicPr>
        <p:blipFill>
          <a:blip r:embed="rId3">
            <a:alphaModFix/>
          </a:blip>
          <a:stretch>
            <a:fillRect/>
          </a:stretch>
        </p:blipFill>
        <p:spPr>
          <a:xfrm>
            <a:off x="4234300" y="2218600"/>
            <a:ext cx="4711125" cy="26647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2138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OpenWebRX</a:t>
            </a:r>
            <a:endParaRPr b="1">
              <a:solidFill>
                <a:srgbClr val="6AA84F"/>
              </a:solidFill>
            </a:endParaRPr>
          </a:p>
        </p:txBody>
      </p:sp>
      <p:sp>
        <p:nvSpPr>
          <p:cNvPr id="123" name="Google Shape;123;p23"/>
          <p:cNvSpPr txBox="1"/>
          <p:nvPr/>
        </p:nvSpPr>
        <p:spPr>
          <a:xfrm>
            <a:off x="445875" y="1017725"/>
            <a:ext cx="63630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2"/>
                </a:solidFill>
              </a:rPr>
              <a:t>PROs</a:t>
            </a:r>
            <a:endParaRPr b="1" sz="1700">
              <a:solidFill>
                <a:schemeClr val="dk2"/>
              </a:solidFill>
            </a:endParaRPr>
          </a:p>
          <a:p>
            <a:pPr indent="0" lvl="0" marL="0" rtl="0" algn="l">
              <a:spcBef>
                <a:spcPts val="0"/>
              </a:spcBef>
              <a:spcAft>
                <a:spcPts val="0"/>
              </a:spcAft>
              <a:buNone/>
            </a:pPr>
            <a:r>
              <a:rPr b="1" lang="en" sz="1700">
                <a:solidFill>
                  <a:schemeClr val="dk2"/>
                </a:solidFill>
              </a:rPr>
              <a:t>	Works with inexpensive RTL-SDR or SDRPlay hardware</a:t>
            </a:r>
            <a:endParaRPr b="1" sz="1700">
              <a:solidFill>
                <a:schemeClr val="dk2"/>
              </a:solidFill>
            </a:endParaRPr>
          </a:p>
          <a:p>
            <a:pPr indent="0" lvl="0" marL="0" rtl="0" algn="l">
              <a:spcBef>
                <a:spcPts val="0"/>
              </a:spcBef>
              <a:spcAft>
                <a:spcPts val="0"/>
              </a:spcAft>
              <a:buNone/>
            </a:pPr>
            <a:r>
              <a:t/>
            </a:r>
            <a:endParaRPr b="1" sz="1700">
              <a:solidFill>
                <a:schemeClr val="dk2"/>
              </a:solidFill>
            </a:endParaRPr>
          </a:p>
          <a:p>
            <a:pPr indent="457200" lvl="0" marL="0" rtl="0" algn="l">
              <a:spcBef>
                <a:spcPts val="0"/>
              </a:spcBef>
              <a:spcAft>
                <a:spcPts val="0"/>
              </a:spcAft>
              <a:buNone/>
            </a:pPr>
            <a:r>
              <a:rPr b="1" lang="en" sz="1700">
                <a:solidFill>
                  <a:schemeClr val="dk2"/>
                </a:solidFill>
              </a:rPr>
              <a:t>Sites support up to 15-20 users</a:t>
            </a:r>
            <a:endParaRPr b="1" sz="1700">
              <a:solidFill>
                <a:schemeClr val="dk2"/>
              </a:solidFill>
            </a:endParaRPr>
          </a:p>
          <a:p>
            <a:pPr indent="0" lvl="0" marL="0" rtl="0" algn="l">
              <a:spcBef>
                <a:spcPts val="0"/>
              </a:spcBef>
              <a:spcAft>
                <a:spcPts val="0"/>
              </a:spcAft>
              <a:buNone/>
            </a:pPr>
            <a:r>
              <a:t/>
            </a:r>
            <a:endParaRPr b="1" sz="1700">
              <a:solidFill>
                <a:schemeClr val="dk2"/>
              </a:solidFill>
            </a:endParaRPr>
          </a:p>
          <a:p>
            <a:pPr indent="0" lvl="0" marL="0" rtl="0" algn="l">
              <a:spcBef>
                <a:spcPts val="0"/>
              </a:spcBef>
              <a:spcAft>
                <a:spcPts val="0"/>
              </a:spcAft>
              <a:buNone/>
            </a:pPr>
            <a:r>
              <a:rPr b="1" lang="en" sz="1700">
                <a:solidFill>
                  <a:schemeClr val="dk2"/>
                </a:solidFill>
              </a:rPr>
              <a:t>CONs</a:t>
            </a:r>
            <a:endParaRPr b="1" sz="1700">
              <a:solidFill>
                <a:schemeClr val="dk2"/>
              </a:solidFill>
            </a:endParaRPr>
          </a:p>
          <a:p>
            <a:pPr indent="0" lvl="0" marL="0" rtl="0" algn="l">
              <a:spcBef>
                <a:spcPts val="0"/>
              </a:spcBef>
              <a:spcAft>
                <a:spcPts val="0"/>
              </a:spcAft>
              <a:buNone/>
            </a:pPr>
            <a:r>
              <a:rPr b="1" lang="en" sz="1700">
                <a:solidFill>
                  <a:schemeClr val="dk2"/>
                </a:solidFill>
              </a:rPr>
              <a:t>	</a:t>
            </a:r>
            <a:r>
              <a:rPr b="1" lang="en" sz="1700">
                <a:solidFill>
                  <a:schemeClr val="dk2"/>
                </a:solidFill>
              </a:rPr>
              <a:t>Much fewer sites available versus KiwiSDR,</a:t>
            </a:r>
            <a:br>
              <a:rPr b="1" lang="en" sz="1700">
                <a:solidFill>
                  <a:schemeClr val="dk2"/>
                </a:solidFill>
              </a:rPr>
            </a:br>
            <a:r>
              <a:rPr b="1" lang="en" sz="1700">
                <a:solidFill>
                  <a:schemeClr val="dk2"/>
                </a:solidFill>
              </a:rPr>
              <a:t>	only 19 US sites supporting HF</a:t>
            </a:r>
            <a:br>
              <a:rPr b="1" lang="en" sz="1700">
                <a:solidFill>
                  <a:schemeClr val="dk2"/>
                </a:solidFill>
              </a:rPr>
            </a:br>
            <a:br>
              <a:rPr b="1" lang="en" sz="1700">
                <a:solidFill>
                  <a:schemeClr val="dk2"/>
                </a:solidFill>
              </a:rPr>
            </a:br>
            <a:r>
              <a:rPr b="1" lang="en" sz="1700">
                <a:solidFill>
                  <a:schemeClr val="dk2"/>
                </a:solidFill>
              </a:rPr>
              <a:t>	No longer in development</a:t>
            </a:r>
            <a:endParaRPr b="1" sz="1700">
              <a:solidFill>
                <a:schemeClr val="dk2"/>
              </a:solidFill>
            </a:endParaRPr>
          </a:p>
          <a:p>
            <a:pPr indent="0" lvl="0" marL="0" rtl="0" algn="l">
              <a:spcBef>
                <a:spcPts val="0"/>
              </a:spcBef>
              <a:spcAft>
                <a:spcPts val="0"/>
              </a:spcAft>
              <a:buNone/>
            </a:pPr>
            <a:r>
              <a:t/>
            </a:r>
            <a:endParaRPr b="1" sz="1700">
              <a:solidFill>
                <a:schemeClr val="dk2"/>
              </a:solidFill>
            </a:endParaRPr>
          </a:p>
          <a:p>
            <a:pPr indent="0" lvl="0" marL="0" rtl="0" algn="l">
              <a:spcBef>
                <a:spcPts val="0"/>
              </a:spcBef>
              <a:spcAft>
                <a:spcPts val="0"/>
              </a:spcAft>
              <a:buNone/>
            </a:pPr>
            <a:r>
              <a:rPr b="1" lang="en" sz="1700">
                <a:solidFill>
                  <a:schemeClr val="dk2"/>
                </a:solidFill>
              </a:rPr>
              <a:t>	</a:t>
            </a:r>
            <a:endParaRPr b="1" sz="1700">
              <a:solidFill>
                <a:schemeClr val="dk2"/>
              </a:solidFill>
            </a:endParaRPr>
          </a:p>
        </p:txBody>
      </p:sp>
      <p:pic>
        <p:nvPicPr>
          <p:cNvPr id="124" name="Google Shape;124;p23"/>
          <p:cNvPicPr preferRelativeResize="0"/>
          <p:nvPr/>
        </p:nvPicPr>
        <p:blipFill>
          <a:blip r:embed="rId3">
            <a:alphaModFix/>
          </a:blip>
          <a:stretch>
            <a:fillRect/>
          </a:stretch>
        </p:blipFill>
        <p:spPr>
          <a:xfrm>
            <a:off x="5074524" y="3242900"/>
            <a:ext cx="4069475" cy="1900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445025"/>
            <a:ext cx="1836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WebSDR</a:t>
            </a:r>
            <a:endParaRPr b="1">
              <a:solidFill>
                <a:srgbClr val="6AA84F"/>
              </a:solidFill>
            </a:endParaRPr>
          </a:p>
        </p:txBody>
      </p:sp>
      <p:sp>
        <p:nvSpPr>
          <p:cNvPr id="130" name="Google Shape;130;p24"/>
          <p:cNvSpPr txBox="1"/>
          <p:nvPr/>
        </p:nvSpPr>
        <p:spPr>
          <a:xfrm>
            <a:off x="445875" y="1017725"/>
            <a:ext cx="52515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2"/>
                </a:solidFill>
              </a:rPr>
              <a:t>PROs</a:t>
            </a:r>
            <a:endParaRPr b="1" sz="1700">
              <a:solidFill>
                <a:schemeClr val="dk2"/>
              </a:solidFill>
            </a:endParaRPr>
          </a:p>
          <a:p>
            <a:pPr indent="0" lvl="0" marL="0" rtl="0" algn="l">
              <a:spcBef>
                <a:spcPts val="0"/>
              </a:spcBef>
              <a:spcAft>
                <a:spcPts val="0"/>
              </a:spcAft>
              <a:buNone/>
            </a:pPr>
            <a:r>
              <a:rPr b="1" lang="en" sz="1700">
                <a:solidFill>
                  <a:schemeClr val="dk2"/>
                </a:solidFill>
              </a:rPr>
              <a:t>	Sites support up to 100 users at once</a:t>
            </a:r>
            <a:endParaRPr b="1" sz="1700">
              <a:solidFill>
                <a:schemeClr val="dk2"/>
              </a:solidFill>
            </a:endParaRPr>
          </a:p>
          <a:p>
            <a:pPr indent="0" lvl="0" marL="0" rtl="0" algn="l">
              <a:spcBef>
                <a:spcPts val="0"/>
              </a:spcBef>
              <a:spcAft>
                <a:spcPts val="0"/>
              </a:spcAft>
              <a:buNone/>
            </a:pPr>
            <a:r>
              <a:t/>
            </a:r>
            <a:endParaRPr b="1" sz="1700">
              <a:solidFill>
                <a:schemeClr val="dk2"/>
              </a:solidFill>
            </a:endParaRPr>
          </a:p>
          <a:p>
            <a:pPr indent="0" lvl="0" marL="0" rtl="0" algn="l">
              <a:spcBef>
                <a:spcPts val="0"/>
              </a:spcBef>
              <a:spcAft>
                <a:spcPts val="0"/>
              </a:spcAft>
              <a:buNone/>
            </a:pPr>
            <a:r>
              <a:rPr b="1" lang="en" sz="1700">
                <a:solidFill>
                  <a:schemeClr val="dk2"/>
                </a:solidFill>
              </a:rPr>
              <a:t>CONs</a:t>
            </a:r>
            <a:endParaRPr b="1" sz="1700">
              <a:solidFill>
                <a:schemeClr val="dk2"/>
              </a:solidFill>
            </a:endParaRPr>
          </a:p>
          <a:p>
            <a:pPr indent="0" lvl="0" marL="0" rtl="0" algn="l">
              <a:spcBef>
                <a:spcPts val="0"/>
              </a:spcBef>
              <a:spcAft>
                <a:spcPts val="0"/>
              </a:spcAft>
              <a:buNone/>
            </a:pPr>
            <a:r>
              <a:rPr b="1" lang="en" sz="1700">
                <a:solidFill>
                  <a:schemeClr val="dk2"/>
                </a:solidFill>
              </a:rPr>
              <a:t>	Much fewer sites available versus KiwiSDR,</a:t>
            </a:r>
            <a:br>
              <a:rPr b="1" lang="en" sz="1700">
                <a:solidFill>
                  <a:schemeClr val="dk2"/>
                </a:solidFill>
              </a:rPr>
            </a:br>
            <a:r>
              <a:rPr b="1" lang="en" sz="1700">
                <a:solidFill>
                  <a:schemeClr val="dk2"/>
                </a:solidFill>
              </a:rPr>
              <a:t>	only 25 US Sites with HF</a:t>
            </a:r>
            <a:br>
              <a:rPr b="1" lang="en" sz="1700">
                <a:solidFill>
                  <a:schemeClr val="dk2"/>
                </a:solidFill>
              </a:rPr>
            </a:br>
            <a:endParaRPr b="1" sz="1700">
              <a:solidFill>
                <a:schemeClr val="dk2"/>
              </a:solidFill>
            </a:endParaRPr>
          </a:p>
          <a:p>
            <a:pPr indent="0" lvl="0" marL="0" rtl="0" algn="l">
              <a:spcBef>
                <a:spcPts val="0"/>
              </a:spcBef>
              <a:spcAft>
                <a:spcPts val="0"/>
              </a:spcAft>
              <a:buNone/>
            </a:pPr>
            <a:r>
              <a:rPr b="1" lang="en" sz="1700">
                <a:solidFill>
                  <a:schemeClr val="dk2"/>
                </a:solidFill>
              </a:rPr>
              <a:t>	Only works on certain amateur</a:t>
            </a:r>
            <a:br>
              <a:rPr b="1" lang="en" sz="1700">
                <a:solidFill>
                  <a:schemeClr val="dk2"/>
                </a:solidFill>
              </a:rPr>
            </a:br>
            <a:r>
              <a:rPr b="1" lang="en" sz="1700">
                <a:solidFill>
                  <a:schemeClr val="dk2"/>
                </a:solidFill>
              </a:rPr>
              <a:t>	bands - site specific</a:t>
            </a:r>
            <a:endParaRPr b="1" sz="1700">
              <a:solidFill>
                <a:schemeClr val="dk2"/>
              </a:solidFill>
            </a:endParaRPr>
          </a:p>
        </p:txBody>
      </p:sp>
      <p:pic>
        <p:nvPicPr>
          <p:cNvPr id="131" name="Google Shape;131;p24"/>
          <p:cNvPicPr preferRelativeResize="0"/>
          <p:nvPr/>
        </p:nvPicPr>
        <p:blipFill>
          <a:blip r:embed="rId3">
            <a:alphaModFix/>
          </a:blip>
          <a:stretch>
            <a:fillRect/>
          </a:stretch>
        </p:blipFill>
        <p:spPr>
          <a:xfrm>
            <a:off x="4223650" y="3106625"/>
            <a:ext cx="4177175" cy="1977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1836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Kiwi</a:t>
            </a:r>
            <a:r>
              <a:rPr b="1" lang="en">
                <a:solidFill>
                  <a:srgbClr val="6AA84F"/>
                </a:solidFill>
              </a:rPr>
              <a:t>SDR</a:t>
            </a:r>
            <a:endParaRPr b="1">
              <a:solidFill>
                <a:srgbClr val="6AA84F"/>
              </a:solidFill>
            </a:endParaRPr>
          </a:p>
        </p:txBody>
      </p:sp>
      <p:sp>
        <p:nvSpPr>
          <p:cNvPr id="137" name="Google Shape;137;p25"/>
          <p:cNvSpPr txBox="1"/>
          <p:nvPr/>
        </p:nvSpPr>
        <p:spPr>
          <a:xfrm>
            <a:off x="445875" y="1017725"/>
            <a:ext cx="4881000" cy="410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2"/>
                </a:solidFill>
              </a:rPr>
              <a:t>PROs</a:t>
            </a:r>
            <a:endParaRPr b="1" sz="1700">
              <a:solidFill>
                <a:schemeClr val="dk2"/>
              </a:solidFill>
            </a:endParaRPr>
          </a:p>
          <a:p>
            <a:pPr indent="0" lvl="0" marL="0" rtl="0" algn="l">
              <a:spcBef>
                <a:spcPts val="0"/>
              </a:spcBef>
              <a:spcAft>
                <a:spcPts val="0"/>
              </a:spcAft>
              <a:buNone/>
            </a:pPr>
            <a:r>
              <a:rPr b="1" lang="en" sz="1700">
                <a:solidFill>
                  <a:schemeClr val="dk2"/>
                </a:solidFill>
              </a:rPr>
              <a:t>	Best selection of sites,</a:t>
            </a:r>
            <a:br>
              <a:rPr b="1" lang="en" sz="1700">
                <a:solidFill>
                  <a:schemeClr val="dk2"/>
                </a:solidFill>
              </a:rPr>
            </a:br>
            <a:r>
              <a:rPr b="1" lang="en" sz="1700">
                <a:solidFill>
                  <a:schemeClr val="dk2"/>
                </a:solidFill>
              </a:rPr>
              <a:t>	221 US, Over 900 worldwide</a:t>
            </a:r>
            <a:br>
              <a:rPr b="1" lang="en" sz="1700">
                <a:solidFill>
                  <a:schemeClr val="dk2"/>
                </a:solidFill>
              </a:rPr>
            </a:br>
            <a:br>
              <a:rPr b="1" lang="en" sz="1700">
                <a:solidFill>
                  <a:schemeClr val="dk2"/>
                </a:solidFill>
              </a:rPr>
            </a:br>
            <a:r>
              <a:rPr b="1" lang="en" sz="1700">
                <a:solidFill>
                  <a:schemeClr val="dk2"/>
                </a:solidFill>
              </a:rPr>
              <a:t>	Sites provide full HF coverage 1-30MHz</a:t>
            </a:r>
            <a:br>
              <a:rPr b="1" lang="en" sz="1700">
                <a:solidFill>
                  <a:schemeClr val="dk2"/>
                </a:solidFill>
              </a:rPr>
            </a:br>
            <a:br>
              <a:rPr b="1" lang="en" sz="1700">
                <a:solidFill>
                  <a:schemeClr val="dk2"/>
                </a:solidFill>
              </a:rPr>
            </a:br>
            <a:r>
              <a:rPr b="1" lang="en" sz="1700">
                <a:solidFill>
                  <a:schemeClr val="dk2"/>
                </a:solidFill>
              </a:rPr>
              <a:t>	Wide selection of built-in extensions</a:t>
            </a:r>
            <a:br>
              <a:rPr b="1" lang="en" sz="1700">
                <a:solidFill>
                  <a:schemeClr val="dk2"/>
                </a:solidFill>
              </a:rPr>
            </a:br>
            <a:endParaRPr b="1" sz="1700">
              <a:solidFill>
                <a:schemeClr val="dk2"/>
              </a:solidFill>
            </a:endParaRPr>
          </a:p>
          <a:p>
            <a:pPr indent="0" lvl="0" marL="0" rtl="0" algn="l">
              <a:spcBef>
                <a:spcPts val="0"/>
              </a:spcBef>
              <a:spcAft>
                <a:spcPts val="0"/>
              </a:spcAft>
              <a:buNone/>
            </a:pPr>
            <a:r>
              <a:rPr b="1" lang="en" sz="1700">
                <a:solidFill>
                  <a:schemeClr val="dk2"/>
                </a:solidFill>
              </a:rPr>
              <a:t>	Spectral Noise Filtering</a:t>
            </a:r>
            <a:br>
              <a:rPr b="1" lang="en" sz="1700">
                <a:solidFill>
                  <a:schemeClr val="dk2"/>
                </a:solidFill>
              </a:rPr>
            </a:br>
            <a:br>
              <a:rPr b="1" lang="en" sz="1700">
                <a:solidFill>
                  <a:schemeClr val="dk2"/>
                </a:solidFill>
              </a:rPr>
            </a:br>
            <a:r>
              <a:rPr b="1" lang="en" sz="1700">
                <a:solidFill>
                  <a:schemeClr val="dk2"/>
                </a:solidFill>
              </a:rPr>
              <a:t>	Camp-on feature/share audio stream</a:t>
            </a:r>
            <a:endParaRPr b="1" sz="1700">
              <a:solidFill>
                <a:schemeClr val="dk2"/>
              </a:solidFill>
            </a:endParaRPr>
          </a:p>
          <a:p>
            <a:pPr indent="0" lvl="0" marL="0" rtl="0" algn="l">
              <a:spcBef>
                <a:spcPts val="0"/>
              </a:spcBef>
              <a:spcAft>
                <a:spcPts val="0"/>
              </a:spcAft>
              <a:buNone/>
            </a:pPr>
            <a:r>
              <a:t/>
            </a:r>
            <a:endParaRPr b="1" sz="1700">
              <a:solidFill>
                <a:schemeClr val="dk2"/>
              </a:solidFill>
            </a:endParaRPr>
          </a:p>
          <a:p>
            <a:pPr indent="0" lvl="0" marL="0" rtl="0" algn="l">
              <a:spcBef>
                <a:spcPts val="0"/>
              </a:spcBef>
              <a:spcAft>
                <a:spcPts val="0"/>
              </a:spcAft>
              <a:buNone/>
            </a:pPr>
            <a:r>
              <a:rPr b="1" lang="en" sz="1700">
                <a:solidFill>
                  <a:schemeClr val="dk2"/>
                </a:solidFill>
              </a:rPr>
              <a:t>CONs</a:t>
            </a:r>
            <a:endParaRPr b="1" sz="1700">
              <a:solidFill>
                <a:schemeClr val="dk2"/>
              </a:solidFill>
            </a:endParaRPr>
          </a:p>
          <a:p>
            <a:pPr indent="0" lvl="0" marL="0" rtl="0" algn="l">
              <a:spcBef>
                <a:spcPts val="0"/>
              </a:spcBef>
              <a:spcAft>
                <a:spcPts val="0"/>
              </a:spcAft>
              <a:buNone/>
            </a:pPr>
            <a:r>
              <a:rPr b="1" lang="en" sz="1700">
                <a:solidFill>
                  <a:schemeClr val="dk2"/>
                </a:solidFill>
              </a:rPr>
              <a:t>	Sites only support 4 users, or</a:t>
            </a:r>
            <a:endParaRPr b="1" sz="1700">
              <a:solidFill>
                <a:schemeClr val="dk2"/>
              </a:solidFill>
            </a:endParaRPr>
          </a:p>
          <a:p>
            <a:pPr indent="457200" lvl="0" marL="0" rtl="0" algn="l">
              <a:spcBef>
                <a:spcPts val="0"/>
              </a:spcBef>
              <a:spcAft>
                <a:spcPts val="0"/>
              </a:spcAft>
              <a:buNone/>
            </a:pPr>
            <a:r>
              <a:rPr b="1" lang="en" sz="1700">
                <a:solidFill>
                  <a:schemeClr val="dk2"/>
                </a:solidFill>
              </a:rPr>
              <a:t>8 users with limited functionality</a:t>
            </a:r>
            <a:endParaRPr b="1" sz="1700">
              <a:solidFill>
                <a:schemeClr val="dk2"/>
              </a:solidFill>
            </a:endParaRPr>
          </a:p>
        </p:txBody>
      </p:sp>
      <p:pic>
        <p:nvPicPr>
          <p:cNvPr id="138" name="Google Shape;138;p25"/>
          <p:cNvPicPr preferRelativeResize="0"/>
          <p:nvPr/>
        </p:nvPicPr>
        <p:blipFill>
          <a:blip r:embed="rId3">
            <a:alphaModFix/>
          </a:blip>
          <a:stretch>
            <a:fillRect/>
          </a:stretch>
        </p:blipFill>
        <p:spPr>
          <a:xfrm>
            <a:off x="5186140" y="2571750"/>
            <a:ext cx="3815458" cy="22956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2503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KiwiSDR SNR</a:t>
            </a:r>
            <a:endParaRPr b="1">
              <a:solidFill>
                <a:srgbClr val="6AA84F"/>
              </a:solidFill>
            </a:endParaRPr>
          </a:p>
        </p:txBody>
      </p:sp>
      <p:pic>
        <p:nvPicPr>
          <p:cNvPr id="144" name="Google Shape;144;p26"/>
          <p:cNvPicPr preferRelativeResize="0"/>
          <p:nvPr/>
        </p:nvPicPr>
        <p:blipFill>
          <a:blip r:embed="rId3">
            <a:alphaModFix/>
          </a:blip>
          <a:stretch>
            <a:fillRect/>
          </a:stretch>
        </p:blipFill>
        <p:spPr>
          <a:xfrm>
            <a:off x="2967300" y="152400"/>
            <a:ext cx="5432447" cy="4838700"/>
          </a:xfrm>
          <a:prstGeom prst="rect">
            <a:avLst/>
          </a:prstGeom>
          <a:noFill/>
          <a:ln>
            <a:noFill/>
          </a:ln>
        </p:spPr>
      </p:pic>
      <p:sp>
        <p:nvSpPr>
          <p:cNvPr id="145" name="Google Shape;145;p26"/>
          <p:cNvSpPr txBox="1"/>
          <p:nvPr/>
        </p:nvSpPr>
        <p:spPr>
          <a:xfrm>
            <a:off x="197825" y="1595800"/>
            <a:ext cx="2616900" cy="306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rPr>
              <a:t>KiwiSDRs are ranked</a:t>
            </a:r>
            <a:endParaRPr b="1" sz="1700">
              <a:solidFill>
                <a:schemeClr val="dk1"/>
              </a:solidFill>
            </a:endParaRPr>
          </a:p>
          <a:p>
            <a:pPr indent="0" lvl="0" marL="0" rtl="0" algn="l">
              <a:spcBef>
                <a:spcPts val="0"/>
              </a:spcBef>
              <a:spcAft>
                <a:spcPts val="0"/>
              </a:spcAft>
              <a:buNone/>
            </a:pPr>
            <a:r>
              <a:rPr b="1" lang="en" sz="1700">
                <a:solidFill>
                  <a:schemeClr val="dk1"/>
                </a:solidFill>
              </a:rPr>
              <a:t>based on Signal to</a:t>
            </a:r>
            <a:br>
              <a:rPr b="1" lang="en" sz="1700">
                <a:solidFill>
                  <a:schemeClr val="dk1"/>
                </a:solidFill>
              </a:rPr>
            </a:br>
            <a:r>
              <a:rPr b="1" lang="en" sz="1700">
                <a:solidFill>
                  <a:schemeClr val="dk1"/>
                </a:solidFill>
              </a:rPr>
              <a:t>Noise Ratio (SNR).</a:t>
            </a:r>
            <a:endParaRPr b="1" sz="1700">
              <a:solidFill>
                <a:schemeClr val="dk1"/>
              </a:solidFill>
            </a:endParaRPr>
          </a:p>
          <a:p>
            <a:pPr indent="0" lvl="0" marL="0" rtl="0" algn="l">
              <a:spcBef>
                <a:spcPts val="0"/>
              </a:spcBef>
              <a:spcAft>
                <a:spcPts val="0"/>
              </a:spcAft>
              <a:buNone/>
            </a:pPr>
            <a:r>
              <a:t/>
            </a:r>
            <a:endParaRPr b="1" sz="1700">
              <a:solidFill>
                <a:schemeClr val="dk1"/>
              </a:solidFill>
            </a:endParaRPr>
          </a:p>
          <a:p>
            <a:pPr indent="0" lvl="0" marL="0" rtl="0" algn="l">
              <a:spcBef>
                <a:spcPts val="0"/>
              </a:spcBef>
              <a:spcAft>
                <a:spcPts val="0"/>
              </a:spcAft>
              <a:buNone/>
            </a:pPr>
            <a:r>
              <a:rPr b="1" lang="en" sz="1700">
                <a:solidFill>
                  <a:schemeClr val="dk1"/>
                </a:solidFill>
              </a:rPr>
              <a:t>Currently, best one </a:t>
            </a:r>
            <a:r>
              <a:rPr b="1" lang="en" sz="1700">
                <a:solidFill>
                  <a:schemeClr val="dk1"/>
                </a:solidFill>
              </a:rPr>
              <a:t>in North America ranks at #61, located in Half Moon Bay, California.</a:t>
            </a:r>
            <a:endParaRPr b="1" sz="1700">
              <a:solidFill>
                <a:schemeClr val="dk1"/>
              </a:solidFill>
            </a:endParaRPr>
          </a:p>
          <a:p>
            <a:pPr indent="0" lvl="0" marL="0" rtl="0" algn="l">
              <a:spcBef>
                <a:spcPts val="0"/>
              </a:spcBef>
              <a:spcAft>
                <a:spcPts val="0"/>
              </a:spcAft>
              <a:buNone/>
            </a:pPr>
            <a:r>
              <a:t/>
            </a:r>
            <a:endParaRPr b="1" sz="1700">
              <a:solidFill>
                <a:schemeClr val="dk1"/>
              </a:solidFill>
            </a:endParaRPr>
          </a:p>
          <a:p>
            <a:pPr indent="0" lvl="0" marL="0" rtl="0" algn="l">
              <a:spcBef>
                <a:spcPts val="0"/>
              </a:spcBef>
              <a:spcAft>
                <a:spcPts val="0"/>
              </a:spcAft>
              <a:buClr>
                <a:schemeClr val="dk1"/>
              </a:buClr>
              <a:buSzPts val="1100"/>
              <a:buFont typeface="Arial"/>
              <a:buNone/>
            </a:pPr>
            <a:r>
              <a:rPr b="1" lang="en" sz="1700">
                <a:solidFill>
                  <a:schemeClr val="dk1"/>
                </a:solidFill>
              </a:rPr>
              <a:t>All results found at:</a:t>
            </a:r>
            <a:br>
              <a:rPr b="1" lang="en" sz="1700">
                <a:solidFill>
                  <a:schemeClr val="dk1"/>
                </a:solidFill>
              </a:rPr>
            </a:br>
            <a:r>
              <a:rPr b="1" lang="en" sz="1700" u="sng">
                <a:solidFill>
                  <a:schemeClr val="hlink"/>
                </a:solidFill>
                <a:hlinkClick r:id="rId4"/>
              </a:rPr>
              <a:t>rx.linkfanel.net/snr.html</a:t>
            </a:r>
            <a:endParaRPr b="1" sz="17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4152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KiwiSDR URL Parameters</a:t>
            </a:r>
            <a:endParaRPr/>
          </a:p>
        </p:txBody>
      </p:sp>
      <p:sp>
        <p:nvSpPr>
          <p:cNvPr id="151" name="Google Shape;151;p27"/>
          <p:cNvSpPr txBox="1"/>
          <p:nvPr>
            <p:ph idx="1" type="body"/>
          </p:nvPr>
        </p:nvSpPr>
        <p:spPr>
          <a:xfrm>
            <a:off x="179300" y="1152475"/>
            <a:ext cx="8624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Pennsylvania SDR 40 Meters</a:t>
            </a:r>
            <a:endParaRPr/>
          </a:p>
          <a:p>
            <a:pPr indent="0" lvl="0" marL="0" rtl="0" algn="l">
              <a:spcBef>
                <a:spcPts val="1200"/>
              </a:spcBef>
              <a:spcAft>
                <a:spcPts val="0"/>
              </a:spcAft>
              <a:buNone/>
            </a:pPr>
            <a:r>
              <a:rPr lang="en" sz="1700"/>
              <a:t>http://kiwisdr.k3fef.com:8073/</a:t>
            </a:r>
            <a:r>
              <a:rPr b="1" lang="en" sz="1600">
                <a:highlight>
                  <a:srgbClr val="FFFF00"/>
                </a:highlight>
              </a:rPr>
              <a:t>?f=7168lsbz10&amp;keys=xyxySo&amp;sqrt=4&amp;wfm=-100&amp;cmap=5</a:t>
            </a:r>
            <a:endParaRPr b="1" sz="1600">
              <a:highlight>
                <a:srgbClr val="FFFF00"/>
              </a:highlight>
            </a:endParaRPr>
          </a:p>
          <a:p>
            <a:pPr indent="0" lvl="0" marL="0" rtl="0" algn="l">
              <a:spcBef>
                <a:spcPts val="1200"/>
              </a:spcBef>
              <a:spcAft>
                <a:spcPts val="1200"/>
              </a:spcAft>
              <a:buNone/>
            </a:pPr>
            <a:r>
              <a:t/>
            </a:r>
            <a:endParaRPr b="1" sz="1700">
              <a:highlight>
                <a:srgbClr val="FFFF00"/>
              </a:highlight>
            </a:endParaRPr>
          </a:p>
        </p:txBody>
      </p:sp>
      <p:cxnSp>
        <p:nvCxnSpPr>
          <p:cNvPr id="152" name="Google Shape;152;p27"/>
          <p:cNvCxnSpPr/>
          <p:nvPr/>
        </p:nvCxnSpPr>
        <p:spPr>
          <a:xfrm rot="10800000">
            <a:off x="3809975" y="2061925"/>
            <a:ext cx="9000" cy="824700"/>
          </a:xfrm>
          <a:prstGeom prst="straightConnector1">
            <a:avLst/>
          </a:prstGeom>
          <a:noFill/>
          <a:ln cap="flat" cmpd="sng" w="38100">
            <a:solidFill>
              <a:srgbClr val="FF0000"/>
            </a:solidFill>
            <a:prstDash val="solid"/>
            <a:round/>
            <a:headEnd len="med" w="med" type="none"/>
            <a:tailEnd len="med" w="med" type="triangle"/>
          </a:ln>
        </p:spPr>
      </p:cxnSp>
      <p:sp>
        <p:nvSpPr>
          <p:cNvPr id="153" name="Google Shape;153;p27"/>
          <p:cNvSpPr txBox="1"/>
          <p:nvPr/>
        </p:nvSpPr>
        <p:spPr>
          <a:xfrm>
            <a:off x="1479175" y="4616825"/>
            <a:ext cx="51636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900">
                <a:solidFill>
                  <a:srgbClr val="0000FF"/>
                </a:solidFill>
              </a:rPr>
              <a:t>LIST OF KIWISDR URL PARAMETERS AT: </a:t>
            </a:r>
            <a:r>
              <a:rPr b="1" i="1" lang="en" sz="900" u="sng">
                <a:solidFill>
                  <a:schemeClr val="hlink"/>
                </a:solidFill>
                <a:hlinkClick r:id="rId4"/>
              </a:rPr>
              <a:t>http://kiwisdr.com/quickstart/#id-user-tune</a:t>
            </a:r>
            <a:endParaRPr b="1" i="1" sz="900">
              <a:solidFill>
                <a:srgbClr val="0000FF"/>
              </a:solidFill>
            </a:endParaRPr>
          </a:p>
        </p:txBody>
      </p:sp>
      <p:cxnSp>
        <p:nvCxnSpPr>
          <p:cNvPr id="154" name="Google Shape;154;p27"/>
          <p:cNvCxnSpPr/>
          <p:nvPr/>
        </p:nvCxnSpPr>
        <p:spPr>
          <a:xfrm rot="10800000">
            <a:off x="6400775" y="2061925"/>
            <a:ext cx="9000" cy="824700"/>
          </a:xfrm>
          <a:prstGeom prst="straightConnector1">
            <a:avLst/>
          </a:prstGeom>
          <a:noFill/>
          <a:ln cap="flat" cmpd="sng" w="38100">
            <a:solidFill>
              <a:srgbClr val="FF0000"/>
            </a:solidFill>
            <a:prstDash val="solid"/>
            <a:round/>
            <a:headEnd len="med" w="med" type="none"/>
            <a:tailEnd len="med" w="med" type="triangle"/>
          </a:ln>
        </p:spPr>
      </p:cxnSp>
      <p:cxnSp>
        <p:nvCxnSpPr>
          <p:cNvPr id="155" name="Google Shape;155;p27"/>
          <p:cNvCxnSpPr/>
          <p:nvPr/>
        </p:nvCxnSpPr>
        <p:spPr>
          <a:xfrm rot="10800000">
            <a:off x="4267175" y="2061925"/>
            <a:ext cx="9000" cy="824700"/>
          </a:xfrm>
          <a:prstGeom prst="straightConnector1">
            <a:avLst/>
          </a:prstGeom>
          <a:noFill/>
          <a:ln cap="flat" cmpd="sng" w="38100">
            <a:solidFill>
              <a:srgbClr val="FF0000"/>
            </a:solidFill>
            <a:prstDash val="solid"/>
            <a:round/>
            <a:headEnd len="med" w="med" type="none"/>
            <a:tailEnd len="med" w="med" type="triangle"/>
          </a:ln>
        </p:spPr>
      </p:cxnSp>
      <p:cxnSp>
        <p:nvCxnSpPr>
          <p:cNvPr id="156" name="Google Shape;156;p27"/>
          <p:cNvCxnSpPr/>
          <p:nvPr/>
        </p:nvCxnSpPr>
        <p:spPr>
          <a:xfrm rot="10800000">
            <a:off x="7238975" y="2061925"/>
            <a:ext cx="9000" cy="824700"/>
          </a:xfrm>
          <a:prstGeom prst="straightConnector1">
            <a:avLst/>
          </a:prstGeom>
          <a:noFill/>
          <a:ln cap="flat" cmpd="sng" w="38100">
            <a:solidFill>
              <a:srgbClr val="FF0000"/>
            </a:solidFill>
            <a:prstDash val="solid"/>
            <a:round/>
            <a:headEnd len="med" w="med" type="none"/>
            <a:tailEnd len="med" w="med" type="triangle"/>
          </a:ln>
        </p:spPr>
      </p:cxnSp>
      <p:cxnSp>
        <p:nvCxnSpPr>
          <p:cNvPr id="157" name="Google Shape;157;p27"/>
          <p:cNvCxnSpPr/>
          <p:nvPr/>
        </p:nvCxnSpPr>
        <p:spPr>
          <a:xfrm rot="10800000">
            <a:off x="8305775" y="2061925"/>
            <a:ext cx="9000" cy="824700"/>
          </a:xfrm>
          <a:prstGeom prst="straightConnector1">
            <a:avLst/>
          </a:prstGeom>
          <a:noFill/>
          <a:ln cap="flat" cmpd="sng" w="38100">
            <a:solidFill>
              <a:srgbClr val="FF0000"/>
            </a:solidFill>
            <a:prstDash val="solid"/>
            <a:round/>
            <a:headEnd len="med" w="med" type="none"/>
            <a:tailEnd len="med" w="med" type="triangle"/>
          </a:ln>
        </p:spPr>
      </p:cxnSp>
      <p:sp>
        <p:nvSpPr>
          <p:cNvPr id="158" name="Google Shape;158;p27"/>
          <p:cNvSpPr txBox="1"/>
          <p:nvPr/>
        </p:nvSpPr>
        <p:spPr>
          <a:xfrm rot="5400000">
            <a:off x="3045125" y="3594650"/>
            <a:ext cx="1575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FF0000"/>
                </a:solidFill>
              </a:rPr>
              <a:t>FREQUENCY/MODE</a:t>
            </a:r>
            <a:endParaRPr b="1" sz="900">
              <a:solidFill>
                <a:srgbClr val="FF0000"/>
              </a:solidFill>
            </a:endParaRPr>
          </a:p>
        </p:txBody>
      </p:sp>
      <p:sp>
        <p:nvSpPr>
          <p:cNvPr id="159" name="Google Shape;159;p27"/>
          <p:cNvSpPr txBox="1"/>
          <p:nvPr/>
        </p:nvSpPr>
        <p:spPr>
          <a:xfrm rot="5400000">
            <a:off x="3502325" y="3594650"/>
            <a:ext cx="1575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FF0000"/>
                </a:solidFill>
              </a:rPr>
              <a:t>WATERFALL ZOOM</a:t>
            </a:r>
            <a:endParaRPr b="1" sz="900">
              <a:solidFill>
                <a:srgbClr val="FF0000"/>
              </a:solidFill>
            </a:endParaRPr>
          </a:p>
        </p:txBody>
      </p:sp>
      <p:sp>
        <p:nvSpPr>
          <p:cNvPr id="160" name="Google Shape;160;p27"/>
          <p:cNvSpPr txBox="1"/>
          <p:nvPr/>
        </p:nvSpPr>
        <p:spPr>
          <a:xfrm rot="5400000">
            <a:off x="5635925" y="3594650"/>
            <a:ext cx="1575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FF0000"/>
                </a:solidFill>
              </a:rPr>
              <a:t>WATERFALL CONTRAST</a:t>
            </a:r>
            <a:endParaRPr b="1" sz="900">
              <a:solidFill>
                <a:srgbClr val="FF0000"/>
              </a:solidFill>
            </a:endParaRPr>
          </a:p>
        </p:txBody>
      </p:sp>
      <p:sp>
        <p:nvSpPr>
          <p:cNvPr id="161" name="Google Shape;161;p27"/>
          <p:cNvSpPr txBox="1"/>
          <p:nvPr/>
        </p:nvSpPr>
        <p:spPr>
          <a:xfrm rot="5400000">
            <a:off x="6474125" y="3594650"/>
            <a:ext cx="1575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FF0000"/>
                </a:solidFill>
              </a:rPr>
              <a:t>WATERFALL SIZING</a:t>
            </a:r>
            <a:endParaRPr b="1" sz="900">
              <a:solidFill>
                <a:srgbClr val="FF0000"/>
              </a:solidFill>
            </a:endParaRPr>
          </a:p>
        </p:txBody>
      </p:sp>
      <p:sp>
        <p:nvSpPr>
          <p:cNvPr id="162" name="Google Shape;162;p27"/>
          <p:cNvSpPr txBox="1"/>
          <p:nvPr/>
        </p:nvSpPr>
        <p:spPr>
          <a:xfrm rot="5400000">
            <a:off x="7540925" y="3594650"/>
            <a:ext cx="1575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FF0000"/>
                </a:solidFill>
              </a:rPr>
              <a:t>WATERFALL COLORMAP</a:t>
            </a:r>
            <a:endParaRPr b="1" sz="900">
              <a:solidFill>
                <a:srgbClr val="FF0000"/>
              </a:solidFill>
            </a:endParaRPr>
          </a:p>
        </p:txBody>
      </p:sp>
      <p:sp>
        <p:nvSpPr>
          <p:cNvPr id="163" name="Google Shape;163;p27"/>
          <p:cNvSpPr txBox="1"/>
          <p:nvPr/>
        </p:nvSpPr>
        <p:spPr>
          <a:xfrm rot="5400000">
            <a:off x="4340525" y="3594650"/>
            <a:ext cx="1575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FF0000"/>
                </a:solidFill>
              </a:rPr>
              <a:t>DISPLAY OPTIONS</a:t>
            </a:r>
            <a:endParaRPr b="1" sz="900">
              <a:solidFill>
                <a:srgbClr val="FF0000"/>
              </a:solidFill>
            </a:endParaRPr>
          </a:p>
        </p:txBody>
      </p:sp>
      <p:cxnSp>
        <p:nvCxnSpPr>
          <p:cNvPr id="164" name="Google Shape;164;p27"/>
          <p:cNvCxnSpPr/>
          <p:nvPr/>
        </p:nvCxnSpPr>
        <p:spPr>
          <a:xfrm rot="10800000">
            <a:off x="5105375" y="2061925"/>
            <a:ext cx="9000" cy="8247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11700" y="445025"/>
            <a:ext cx="39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KiwiSDR Settings Demo</a:t>
            </a:r>
            <a:endParaRPr/>
          </a:p>
        </p:txBody>
      </p:sp>
      <p:sp>
        <p:nvSpPr>
          <p:cNvPr id="170" name="Google Shape;170;p28"/>
          <p:cNvSpPr txBox="1"/>
          <p:nvPr>
            <p:ph idx="1" type="body"/>
          </p:nvPr>
        </p:nvSpPr>
        <p:spPr>
          <a:xfrm>
            <a:off x="311700" y="1152475"/>
            <a:ext cx="5124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Pennsylvania SDR 40 Meters</a:t>
            </a:r>
            <a:endParaRPr/>
          </a:p>
          <a:p>
            <a:pPr indent="0" lvl="0" marL="0" rtl="0" algn="l">
              <a:spcBef>
                <a:spcPts val="1200"/>
              </a:spcBef>
              <a:spcAft>
                <a:spcPts val="0"/>
              </a:spcAft>
              <a:buNone/>
            </a:pPr>
            <a:r>
              <a:rPr lang="en" u="sng">
                <a:solidFill>
                  <a:schemeClr val="hlink"/>
                </a:solidFill>
                <a:hlinkClick r:id="rId4"/>
              </a:rPr>
              <a:t>Utah SDR 40 Meters</a:t>
            </a:r>
            <a:endParaRPr/>
          </a:p>
          <a:p>
            <a:pPr indent="0" lvl="0" marL="0" rtl="0" algn="l">
              <a:spcBef>
                <a:spcPts val="1200"/>
              </a:spcBef>
              <a:spcAft>
                <a:spcPts val="0"/>
              </a:spcAft>
              <a:buNone/>
            </a:pPr>
            <a:r>
              <a:rPr lang="en" u="sng">
                <a:solidFill>
                  <a:schemeClr val="hlink"/>
                </a:solidFill>
                <a:hlinkClick r:id="rId5"/>
              </a:rPr>
              <a:t>Half Moon Bay, CA 40 Meters</a:t>
            </a:r>
            <a:endParaRPr/>
          </a:p>
          <a:p>
            <a:pPr indent="0" lvl="0" marL="0" rtl="0" algn="l">
              <a:spcBef>
                <a:spcPts val="1200"/>
              </a:spcBef>
              <a:spcAft>
                <a:spcPts val="0"/>
              </a:spcAft>
              <a:buNone/>
            </a:pPr>
            <a:r>
              <a:rPr lang="en" u="sng">
                <a:solidFill>
                  <a:schemeClr val="hlink"/>
                </a:solidFill>
                <a:hlinkClick r:id="rId6"/>
              </a:rPr>
              <a:t>Lamont, Alberta, 40 Meters</a:t>
            </a:r>
            <a:endParaRPr/>
          </a:p>
          <a:p>
            <a:pPr indent="0" lvl="0" marL="0" rtl="0" algn="l">
              <a:spcBef>
                <a:spcPts val="1200"/>
              </a:spcBef>
              <a:spcAft>
                <a:spcPts val="1200"/>
              </a:spcAft>
              <a:buNone/>
            </a:pPr>
            <a:r>
              <a:t/>
            </a:r>
            <a:endParaRPr/>
          </a:p>
        </p:txBody>
      </p:sp>
      <p:pic>
        <p:nvPicPr>
          <p:cNvPr id="171" name="Google Shape;171;p28"/>
          <p:cNvPicPr preferRelativeResize="0"/>
          <p:nvPr/>
        </p:nvPicPr>
        <p:blipFill>
          <a:blip r:embed="rId7">
            <a:alphaModFix/>
          </a:blip>
          <a:stretch>
            <a:fillRect/>
          </a:stretch>
        </p:blipFill>
        <p:spPr>
          <a:xfrm>
            <a:off x="3836575" y="1247025"/>
            <a:ext cx="4864902" cy="2927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311700" y="445025"/>
            <a:ext cx="39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KiwiSDR Settings Demo</a:t>
            </a:r>
            <a:endParaRPr/>
          </a:p>
        </p:txBody>
      </p:sp>
      <p:pic>
        <p:nvPicPr>
          <p:cNvPr id="177" name="Google Shape;177;p29"/>
          <p:cNvPicPr preferRelativeResize="0"/>
          <p:nvPr/>
        </p:nvPicPr>
        <p:blipFill>
          <a:blip r:embed="rId3">
            <a:alphaModFix/>
          </a:blip>
          <a:stretch>
            <a:fillRect/>
          </a:stretch>
        </p:blipFill>
        <p:spPr>
          <a:xfrm>
            <a:off x="4398900" y="152400"/>
            <a:ext cx="4526321" cy="4838701"/>
          </a:xfrm>
          <a:prstGeom prst="rect">
            <a:avLst/>
          </a:prstGeom>
          <a:noFill/>
          <a:ln>
            <a:noFill/>
          </a:ln>
        </p:spPr>
      </p:pic>
      <p:sp>
        <p:nvSpPr>
          <p:cNvPr id="178" name="Google Shape;178;p29"/>
          <p:cNvSpPr txBox="1"/>
          <p:nvPr/>
        </p:nvSpPr>
        <p:spPr>
          <a:xfrm>
            <a:off x="1162500" y="3500700"/>
            <a:ext cx="3084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Direct frequency input</a:t>
            </a:r>
            <a:endParaRPr b="1" sz="1800">
              <a:solidFill>
                <a:schemeClr val="dk2"/>
              </a:solidFill>
            </a:endParaRPr>
          </a:p>
        </p:txBody>
      </p:sp>
      <p:cxnSp>
        <p:nvCxnSpPr>
          <p:cNvPr id="179" name="Google Shape;179;p29"/>
          <p:cNvCxnSpPr/>
          <p:nvPr/>
        </p:nvCxnSpPr>
        <p:spPr>
          <a:xfrm flipH="1" rot="10800000">
            <a:off x="3935500" y="3711275"/>
            <a:ext cx="2286000" cy="27000"/>
          </a:xfrm>
          <a:prstGeom prst="straightConnector1">
            <a:avLst/>
          </a:prstGeom>
          <a:noFill/>
          <a:ln cap="flat" cmpd="sng" w="76200">
            <a:solidFill>
              <a:srgbClr val="FF0000"/>
            </a:solidFill>
            <a:prstDash val="solid"/>
            <a:round/>
            <a:headEnd len="med" w="med" type="none"/>
            <a:tailEnd len="med" w="med" type="stealth"/>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311700" y="445025"/>
            <a:ext cx="39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KiwiSDR Settings Demo</a:t>
            </a:r>
            <a:endParaRPr/>
          </a:p>
        </p:txBody>
      </p:sp>
      <p:sp>
        <p:nvSpPr>
          <p:cNvPr id="185" name="Google Shape;185;p30"/>
          <p:cNvSpPr txBox="1"/>
          <p:nvPr/>
        </p:nvSpPr>
        <p:spPr>
          <a:xfrm>
            <a:off x="1081825" y="2893275"/>
            <a:ext cx="3084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F</a:t>
            </a:r>
            <a:r>
              <a:rPr b="1" lang="en" sz="1800">
                <a:solidFill>
                  <a:schemeClr val="dk2"/>
                </a:solidFill>
              </a:rPr>
              <a:t>requency input in steps</a:t>
            </a:r>
            <a:endParaRPr b="1" sz="1800">
              <a:solidFill>
                <a:schemeClr val="dk2"/>
              </a:solidFill>
            </a:endParaRPr>
          </a:p>
        </p:txBody>
      </p:sp>
      <p:pic>
        <p:nvPicPr>
          <p:cNvPr id="186" name="Google Shape;186;p30"/>
          <p:cNvPicPr preferRelativeResize="0"/>
          <p:nvPr/>
        </p:nvPicPr>
        <p:blipFill>
          <a:blip r:embed="rId3">
            <a:alphaModFix/>
          </a:blip>
          <a:stretch>
            <a:fillRect/>
          </a:stretch>
        </p:blipFill>
        <p:spPr>
          <a:xfrm>
            <a:off x="4398900" y="152400"/>
            <a:ext cx="4113875" cy="4838700"/>
          </a:xfrm>
          <a:prstGeom prst="rect">
            <a:avLst/>
          </a:prstGeom>
          <a:noFill/>
          <a:ln>
            <a:noFill/>
          </a:ln>
        </p:spPr>
      </p:pic>
      <p:cxnSp>
        <p:nvCxnSpPr>
          <p:cNvPr id="187" name="Google Shape;187;p30"/>
          <p:cNvCxnSpPr/>
          <p:nvPr/>
        </p:nvCxnSpPr>
        <p:spPr>
          <a:xfrm>
            <a:off x="3980325" y="3182475"/>
            <a:ext cx="2552100" cy="636300"/>
          </a:xfrm>
          <a:prstGeom prst="straightConnector1">
            <a:avLst/>
          </a:prstGeom>
          <a:noFill/>
          <a:ln cap="flat" cmpd="sng" w="76200">
            <a:solidFill>
              <a:srgbClr val="FF0000"/>
            </a:solidFill>
            <a:prstDash val="solid"/>
            <a:round/>
            <a:headEnd len="med" w="med" type="none"/>
            <a:tailEnd len="med" w="med" type="stealth"/>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311700" y="445025"/>
            <a:ext cx="39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KiwiSDR Settings Demo</a:t>
            </a:r>
            <a:endParaRPr/>
          </a:p>
        </p:txBody>
      </p:sp>
      <p:sp>
        <p:nvSpPr>
          <p:cNvPr id="193" name="Google Shape;193;p31"/>
          <p:cNvSpPr txBox="1"/>
          <p:nvPr/>
        </p:nvSpPr>
        <p:spPr>
          <a:xfrm>
            <a:off x="1001975" y="3269800"/>
            <a:ext cx="3084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Zoom level in or out</a:t>
            </a:r>
            <a:endParaRPr b="1" sz="1800">
              <a:solidFill>
                <a:schemeClr val="dk2"/>
              </a:solidFill>
            </a:endParaRPr>
          </a:p>
        </p:txBody>
      </p:sp>
      <p:pic>
        <p:nvPicPr>
          <p:cNvPr id="194" name="Google Shape;194;p31"/>
          <p:cNvPicPr preferRelativeResize="0"/>
          <p:nvPr/>
        </p:nvPicPr>
        <p:blipFill>
          <a:blip r:embed="rId3">
            <a:alphaModFix/>
          </a:blip>
          <a:stretch>
            <a:fillRect/>
          </a:stretch>
        </p:blipFill>
        <p:spPr>
          <a:xfrm>
            <a:off x="4398900" y="152400"/>
            <a:ext cx="4216176" cy="4810101"/>
          </a:xfrm>
          <a:prstGeom prst="rect">
            <a:avLst/>
          </a:prstGeom>
          <a:noFill/>
          <a:ln>
            <a:noFill/>
          </a:ln>
        </p:spPr>
      </p:pic>
      <p:cxnSp>
        <p:nvCxnSpPr>
          <p:cNvPr id="195" name="Google Shape;195;p31"/>
          <p:cNvCxnSpPr/>
          <p:nvPr/>
        </p:nvCxnSpPr>
        <p:spPr>
          <a:xfrm>
            <a:off x="3424525" y="3576925"/>
            <a:ext cx="2552100" cy="636300"/>
          </a:xfrm>
          <a:prstGeom prst="straightConnector1">
            <a:avLst/>
          </a:prstGeom>
          <a:noFill/>
          <a:ln cap="flat" cmpd="sng" w="76200">
            <a:solidFill>
              <a:srgbClr val="FF0000"/>
            </a:solidFill>
            <a:prstDash val="solid"/>
            <a:round/>
            <a:headEnd len="med" w="med" type="none"/>
            <a:tailEnd len="med" w="med" type="stealth"/>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Part One Agenda</a:t>
            </a:r>
            <a:endParaRPr b="1">
              <a:solidFill>
                <a:srgbClr val="6AA84F"/>
              </a:solidFill>
            </a:endParaRPr>
          </a:p>
        </p:txBody>
      </p:sp>
      <p:sp>
        <p:nvSpPr>
          <p:cNvPr id="61" name="Google Shape;61;p14"/>
          <p:cNvSpPr txBox="1"/>
          <p:nvPr/>
        </p:nvSpPr>
        <p:spPr>
          <a:xfrm>
            <a:off x="445875" y="1330550"/>
            <a:ext cx="75942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SDR Definition</a:t>
            </a:r>
            <a:endParaRPr b="1" sz="1800">
              <a:solidFill>
                <a:schemeClr val="dk2"/>
              </a:solidFill>
            </a:endParaRPr>
          </a:p>
          <a:p>
            <a:pPr indent="0" lvl="0" marL="0" rtl="0" algn="l">
              <a:spcBef>
                <a:spcPts val="0"/>
              </a:spcBef>
              <a:spcAft>
                <a:spcPts val="0"/>
              </a:spcAft>
              <a:buNone/>
            </a:pPr>
            <a:r>
              <a:rPr b="1" lang="en" sz="1800">
                <a:solidFill>
                  <a:schemeClr val="dk2"/>
                </a:solidFill>
              </a:rPr>
              <a:t>What is SDR?</a:t>
            </a:r>
            <a:endParaRPr b="1" sz="1800">
              <a:solidFill>
                <a:schemeClr val="dk2"/>
              </a:solidFill>
            </a:endParaRPr>
          </a:p>
          <a:p>
            <a:pPr indent="0" lvl="0" marL="0" rtl="0" algn="l">
              <a:spcBef>
                <a:spcPts val="0"/>
              </a:spcBef>
              <a:spcAft>
                <a:spcPts val="0"/>
              </a:spcAft>
              <a:buNone/>
            </a:pPr>
            <a:r>
              <a:rPr b="1" lang="en" sz="1800">
                <a:solidFill>
                  <a:schemeClr val="dk2"/>
                </a:solidFill>
              </a:rPr>
              <a:t>SDRs in Amateur Radio</a:t>
            </a:r>
            <a:endParaRPr b="1" sz="1800">
              <a:solidFill>
                <a:schemeClr val="dk2"/>
              </a:solidFill>
            </a:endParaRPr>
          </a:p>
          <a:p>
            <a:pPr indent="0" lvl="0" marL="0" rtl="0" algn="l">
              <a:spcBef>
                <a:spcPts val="0"/>
              </a:spcBef>
              <a:spcAft>
                <a:spcPts val="0"/>
              </a:spcAft>
              <a:buNone/>
            </a:pPr>
            <a:r>
              <a:rPr b="1" lang="en" sz="1800">
                <a:solidFill>
                  <a:schemeClr val="dk2"/>
                </a:solidFill>
              </a:rPr>
              <a:t>Component SDR Software Examples</a:t>
            </a:r>
            <a:endParaRPr b="1" sz="1800">
              <a:solidFill>
                <a:schemeClr val="dk2"/>
              </a:solidFill>
            </a:endParaRPr>
          </a:p>
          <a:p>
            <a:pPr indent="0" lvl="0" marL="0" rtl="0" algn="l">
              <a:spcBef>
                <a:spcPts val="0"/>
              </a:spcBef>
              <a:spcAft>
                <a:spcPts val="0"/>
              </a:spcAft>
              <a:buClr>
                <a:schemeClr val="dk1"/>
              </a:buClr>
              <a:buSzPts val="1100"/>
              <a:buFont typeface="Arial"/>
              <a:buNone/>
            </a:pPr>
            <a:r>
              <a:rPr b="1" lang="en" sz="1800">
                <a:solidFill>
                  <a:schemeClr val="dk2"/>
                </a:solidFill>
              </a:rPr>
              <a:t>Online SDRs…</a:t>
            </a:r>
            <a:endParaRPr b="1" sz="1800">
              <a:solidFill>
                <a:schemeClr val="dk2"/>
              </a:solidFill>
            </a:endParaRPr>
          </a:p>
          <a:p>
            <a:pPr indent="0" lvl="0" marL="0" rtl="0" algn="l">
              <a:spcBef>
                <a:spcPts val="0"/>
              </a:spcBef>
              <a:spcAft>
                <a:spcPts val="0"/>
              </a:spcAft>
              <a:buNone/>
            </a:pPr>
            <a:r>
              <a:rPr b="1" lang="en" sz="1800">
                <a:solidFill>
                  <a:schemeClr val="dk2"/>
                </a:solidFill>
              </a:rPr>
              <a:t>Why use an Online SDR?</a:t>
            </a:r>
            <a:endParaRPr b="1" sz="1800">
              <a:solidFill>
                <a:schemeClr val="dk2"/>
              </a:solidFill>
            </a:endParaRPr>
          </a:p>
          <a:p>
            <a:pPr indent="0" lvl="0" marL="0" rtl="0" algn="l">
              <a:spcBef>
                <a:spcPts val="0"/>
              </a:spcBef>
              <a:spcAft>
                <a:spcPts val="0"/>
              </a:spcAft>
              <a:buNone/>
            </a:pPr>
            <a:r>
              <a:rPr b="1" lang="en" sz="1800">
                <a:solidFill>
                  <a:schemeClr val="dk2"/>
                </a:solidFill>
              </a:rPr>
              <a:t>OpenWebRX</a:t>
            </a:r>
            <a:endParaRPr b="1" sz="1800">
              <a:solidFill>
                <a:schemeClr val="dk2"/>
              </a:solidFill>
            </a:endParaRPr>
          </a:p>
          <a:p>
            <a:pPr indent="0" lvl="0" marL="0" rtl="0" algn="l">
              <a:spcBef>
                <a:spcPts val="0"/>
              </a:spcBef>
              <a:spcAft>
                <a:spcPts val="0"/>
              </a:spcAft>
              <a:buNone/>
            </a:pPr>
            <a:r>
              <a:rPr b="1" lang="en" sz="1800">
                <a:solidFill>
                  <a:schemeClr val="dk2"/>
                </a:solidFill>
              </a:rPr>
              <a:t>WebSDR</a:t>
            </a:r>
            <a:endParaRPr b="1" sz="1800">
              <a:solidFill>
                <a:schemeClr val="dk2"/>
              </a:solidFill>
            </a:endParaRPr>
          </a:p>
          <a:p>
            <a:pPr indent="0" lvl="0" marL="0" rtl="0" algn="l">
              <a:spcBef>
                <a:spcPts val="0"/>
              </a:spcBef>
              <a:spcAft>
                <a:spcPts val="0"/>
              </a:spcAft>
              <a:buNone/>
            </a:pPr>
            <a:r>
              <a:rPr b="1" lang="en" sz="1800">
                <a:solidFill>
                  <a:schemeClr val="dk2"/>
                </a:solidFill>
              </a:rPr>
              <a:t>KiwiSDR</a:t>
            </a:r>
            <a:endParaRPr b="1" sz="1800">
              <a:solidFill>
                <a:schemeClr val="dk2"/>
              </a:solidFill>
            </a:endParaRPr>
          </a:p>
          <a:p>
            <a:pPr indent="0" lvl="0" marL="0" rtl="0" algn="l">
              <a:spcBef>
                <a:spcPts val="0"/>
              </a:spcBef>
              <a:spcAft>
                <a:spcPts val="0"/>
              </a:spcAft>
              <a:buNone/>
            </a:pPr>
            <a:r>
              <a:rPr b="1" lang="en" sz="1800">
                <a:solidFill>
                  <a:schemeClr val="dk2"/>
                </a:solidFill>
              </a:rPr>
              <a:t>KiwiSDR Settings Demo</a:t>
            </a:r>
            <a:endParaRPr b="1" sz="18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ph type="title"/>
          </p:nvPr>
        </p:nvSpPr>
        <p:spPr>
          <a:xfrm>
            <a:off x="311700" y="445025"/>
            <a:ext cx="39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KiwiSDR Settings Demo</a:t>
            </a:r>
            <a:endParaRPr/>
          </a:p>
        </p:txBody>
      </p:sp>
      <p:sp>
        <p:nvSpPr>
          <p:cNvPr id="201" name="Google Shape;201;p32"/>
          <p:cNvSpPr txBox="1"/>
          <p:nvPr/>
        </p:nvSpPr>
        <p:spPr>
          <a:xfrm>
            <a:off x="885450" y="2982925"/>
            <a:ext cx="2565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Zoom out band level</a:t>
            </a:r>
            <a:endParaRPr b="1" sz="1800">
              <a:solidFill>
                <a:schemeClr val="dk2"/>
              </a:solidFill>
            </a:endParaRPr>
          </a:p>
        </p:txBody>
      </p:sp>
      <p:pic>
        <p:nvPicPr>
          <p:cNvPr id="202" name="Google Shape;202;p32"/>
          <p:cNvPicPr preferRelativeResize="0"/>
          <p:nvPr/>
        </p:nvPicPr>
        <p:blipFill>
          <a:blip r:embed="rId3">
            <a:alphaModFix/>
          </a:blip>
          <a:stretch>
            <a:fillRect/>
          </a:stretch>
        </p:blipFill>
        <p:spPr>
          <a:xfrm>
            <a:off x="3765175" y="931450"/>
            <a:ext cx="4989224" cy="4097751"/>
          </a:xfrm>
          <a:prstGeom prst="rect">
            <a:avLst/>
          </a:prstGeom>
          <a:noFill/>
          <a:ln>
            <a:noFill/>
          </a:ln>
        </p:spPr>
      </p:pic>
      <p:cxnSp>
        <p:nvCxnSpPr>
          <p:cNvPr id="203" name="Google Shape;203;p32"/>
          <p:cNvCxnSpPr/>
          <p:nvPr/>
        </p:nvCxnSpPr>
        <p:spPr>
          <a:xfrm>
            <a:off x="3505200" y="3263150"/>
            <a:ext cx="4318200" cy="1156200"/>
          </a:xfrm>
          <a:prstGeom prst="straightConnector1">
            <a:avLst/>
          </a:prstGeom>
          <a:noFill/>
          <a:ln cap="flat" cmpd="sng" w="76200">
            <a:solidFill>
              <a:srgbClr val="FF0000"/>
            </a:solidFill>
            <a:prstDash val="solid"/>
            <a:round/>
            <a:headEnd len="med" w="med" type="none"/>
            <a:tailEnd len="med" w="med" type="stealth"/>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3"/>
          <p:cNvSpPr txBox="1"/>
          <p:nvPr>
            <p:ph type="title"/>
          </p:nvPr>
        </p:nvSpPr>
        <p:spPr>
          <a:xfrm>
            <a:off x="311700" y="445025"/>
            <a:ext cx="39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KiwiSDR Settings Demo</a:t>
            </a:r>
            <a:endParaRPr/>
          </a:p>
        </p:txBody>
      </p:sp>
      <p:sp>
        <p:nvSpPr>
          <p:cNvPr id="209" name="Google Shape;209;p33"/>
          <p:cNvSpPr txBox="1"/>
          <p:nvPr/>
        </p:nvSpPr>
        <p:spPr>
          <a:xfrm>
            <a:off x="1423325" y="3108425"/>
            <a:ext cx="2565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Spectral Filter</a:t>
            </a:r>
            <a:endParaRPr b="1" sz="1800">
              <a:solidFill>
                <a:schemeClr val="dk2"/>
              </a:solidFill>
            </a:endParaRPr>
          </a:p>
        </p:txBody>
      </p:sp>
      <p:pic>
        <p:nvPicPr>
          <p:cNvPr id="210" name="Google Shape;210;p33"/>
          <p:cNvPicPr preferRelativeResize="0"/>
          <p:nvPr/>
        </p:nvPicPr>
        <p:blipFill>
          <a:blip r:embed="rId3">
            <a:alphaModFix/>
          </a:blip>
          <a:stretch>
            <a:fillRect/>
          </a:stretch>
        </p:blipFill>
        <p:spPr>
          <a:xfrm>
            <a:off x="4398900" y="152400"/>
            <a:ext cx="4318200" cy="4871628"/>
          </a:xfrm>
          <a:prstGeom prst="rect">
            <a:avLst/>
          </a:prstGeom>
          <a:noFill/>
          <a:ln>
            <a:noFill/>
          </a:ln>
        </p:spPr>
      </p:pic>
      <p:cxnSp>
        <p:nvCxnSpPr>
          <p:cNvPr id="211" name="Google Shape;211;p33"/>
          <p:cNvCxnSpPr/>
          <p:nvPr/>
        </p:nvCxnSpPr>
        <p:spPr>
          <a:xfrm>
            <a:off x="3227275" y="3444625"/>
            <a:ext cx="4318200" cy="1156200"/>
          </a:xfrm>
          <a:prstGeom prst="straightConnector1">
            <a:avLst/>
          </a:prstGeom>
          <a:noFill/>
          <a:ln cap="flat" cmpd="sng" w="76200">
            <a:solidFill>
              <a:srgbClr val="FF0000"/>
            </a:solidFill>
            <a:prstDash val="solid"/>
            <a:round/>
            <a:headEnd len="med" w="med" type="none"/>
            <a:tailEnd len="med" w="med" type="stealth"/>
          </a:ln>
        </p:spPr>
      </p:cxnSp>
      <p:cxnSp>
        <p:nvCxnSpPr>
          <p:cNvPr id="212" name="Google Shape;212;p33"/>
          <p:cNvCxnSpPr/>
          <p:nvPr/>
        </p:nvCxnSpPr>
        <p:spPr>
          <a:xfrm>
            <a:off x="2599750" y="2413925"/>
            <a:ext cx="4318200" cy="1156200"/>
          </a:xfrm>
          <a:prstGeom prst="straightConnector1">
            <a:avLst/>
          </a:prstGeom>
          <a:noFill/>
          <a:ln cap="flat" cmpd="sng" w="76200">
            <a:solidFill>
              <a:srgbClr val="FF0000"/>
            </a:solidFill>
            <a:prstDash val="solid"/>
            <a:round/>
            <a:headEnd len="med" w="med" type="none"/>
            <a:tailEnd len="med" w="med" type="stealth"/>
          </a:ln>
        </p:spPr>
      </p:cxnSp>
      <p:sp>
        <p:nvSpPr>
          <p:cNvPr id="213" name="Google Shape;213;p33"/>
          <p:cNvSpPr txBox="1"/>
          <p:nvPr/>
        </p:nvSpPr>
        <p:spPr>
          <a:xfrm>
            <a:off x="177225" y="2110050"/>
            <a:ext cx="2565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SELECT AUDIO TAB</a:t>
            </a:r>
            <a:endParaRPr b="1" sz="1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txBox="1"/>
          <p:nvPr>
            <p:ph type="title"/>
          </p:nvPr>
        </p:nvSpPr>
        <p:spPr>
          <a:xfrm>
            <a:off x="311700" y="445025"/>
            <a:ext cx="39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KiwiSDR Settings Demo</a:t>
            </a:r>
            <a:endParaRPr/>
          </a:p>
        </p:txBody>
      </p:sp>
      <p:sp>
        <p:nvSpPr>
          <p:cNvPr id="219" name="Google Shape;219;p34"/>
          <p:cNvSpPr txBox="1"/>
          <p:nvPr/>
        </p:nvSpPr>
        <p:spPr>
          <a:xfrm>
            <a:off x="870650" y="3189125"/>
            <a:ext cx="2565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Spectrum mode - RF</a:t>
            </a:r>
            <a:endParaRPr b="1" sz="1800">
              <a:solidFill>
                <a:schemeClr val="dk2"/>
              </a:solidFill>
            </a:endParaRPr>
          </a:p>
        </p:txBody>
      </p:sp>
      <p:sp>
        <p:nvSpPr>
          <p:cNvPr id="220" name="Google Shape;220;p34"/>
          <p:cNvSpPr txBox="1"/>
          <p:nvPr/>
        </p:nvSpPr>
        <p:spPr>
          <a:xfrm>
            <a:off x="482025" y="1157550"/>
            <a:ext cx="2026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RF Spectrum</a:t>
            </a:r>
            <a:endParaRPr b="1" sz="1800">
              <a:solidFill>
                <a:schemeClr val="dk2"/>
              </a:solidFill>
            </a:endParaRPr>
          </a:p>
        </p:txBody>
      </p:sp>
      <p:pic>
        <p:nvPicPr>
          <p:cNvPr id="221" name="Google Shape;221;p34"/>
          <p:cNvPicPr preferRelativeResize="0"/>
          <p:nvPr/>
        </p:nvPicPr>
        <p:blipFill>
          <a:blip r:embed="rId3">
            <a:alphaModFix/>
          </a:blip>
          <a:stretch>
            <a:fillRect/>
          </a:stretch>
        </p:blipFill>
        <p:spPr>
          <a:xfrm>
            <a:off x="4571999" y="152400"/>
            <a:ext cx="4419600" cy="4903600"/>
          </a:xfrm>
          <a:prstGeom prst="rect">
            <a:avLst/>
          </a:prstGeom>
          <a:noFill/>
          <a:ln>
            <a:noFill/>
          </a:ln>
        </p:spPr>
      </p:pic>
      <p:cxnSp>
        <p:nvCxnSpPr>
          <p:cNvPr id="222" name="Google Shape;222;p34"/>
          <p:cNvCxnSpPr/>
          <p:nvPr/>
        </p:nvCxnSpPr>
        <p:spPr>
          <a:xfrm>
            <a:off x="3373800" y="3435675"/>
            <a:ext cx="4676400" cy="589500"/>
          </a:xfrm>
          <a:prstGeom prst="straightConnector1">
            <a:avLst/>
          </a:prstGeom>
          <a:noFill/>
          <a:ln cap="flat" cmpd="sng" w="76200">
            <a:solidFill>
              <a:srgbClr val="FF0000"/>
            </a:solidFill>
            <a:prstDash val="solid"/>
            <a:round/>
            <a:headEnd len="med" w="med" type="none"/>
            <a:tailEnd len="med" w="med" type="stealth"/>
          </a:ln>
        </p:spPr>
      </p:cxnSp>
      <p:cxnSp>
        <p:nvCxnSpPr>
          <p:cNvPr id="223" name="Google Shape;223;p34"/>
          <p:cNvCxnSpPr/>
          <p:nvPr/>
        </p:nvCxnSpPr>
        <p:spPr>
          <a:xfrm flipH="1" rot="10800000">
            <a:off x="2169450" y="1039950"/>
            <a:ext cx="2465400" cy="367500"/>
          </a:xfrm>
          <a:prstGeom prst="straightConnector1">
            <a:avLst/>
          </a:prstGeom>
          <a:noFill/>
          <a:ln cap="flat" cmpd="sng" w="76200">
            <a:solidFill>
              <a:srgbClr val="FF0000"/>
            </a:solidFill>
            <a:prstDash val="solid"/>
            <a:round/>
            <a:headEnd len="med" w="med" type="none"/>
            <a:tailEnd len="med" w="med" type="stealth"/>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311700" y="445025"/>
            <a:ext cx="39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KiwiSDR Settings Demo</a:t>
            </a:r>
            <a:endParaRPr/>
          </a:p>
        </p:txBody>
      </p:sp>
      <p:sp>
        <p:nvSpPr>
          <p:cNvPr id="229" name="Google Shape;229;p35"/>
          <p:cNvSpPr txBox="1"/>
          <p:nvPr/>
        </p:nvSpPr>
        <p:spPr>
          <a:xfrm>
            <a:off x="870650" y="3189125"/>
            <a:ext cx="2565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Spectrum mode - AF</a:t>
            </a:r>
            <a:endParaRPr b="1" sz="1800">
              <a:solidFill>
                <a:schemeClr val="dk2"/>
              </a:solidFill>
            </a:endParaRPr>
          </a:p>
        </p:txBody>
      </p:sp>
      <p:sp>
        <p:nvSpPr>
          <p:cNvPr id="230" name="Google Shape;230;p35"/>
          <p:cNvSpPr txBox="1"/>
          <p:nvPr/>
        </p:nvSpPr>
        <p:spPr>
          <a:xfrm>
            <a:off x="598575" y="1274100"/>
            <a:ext cx="1768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A</a:t>
            </a:r>
            <a:r>
              <a:rPr b="1" lang="en" sz="1800">
                <a:solidFill>
                  <a:schemeClr val="dk2"/>
                </a:solidFill>
              </a:rPr>
              <a:t>F Spectrum</a:t>
            </a:r>
            <a:endParaRPr b="1" sz="1800">
              <a:solidFill>
                <a:schemeClr val="dk2"/>
              </a:solidFill>
            </a:endParaRPr>
          </a:p>
        </p:txBody>
      </p:sp>
      <p:pic>
        <p:nvPicPr>
          <p:cNvPr id="231" name="Google Shape;231;p35"/>
          <p:cNvPicPr preferRelativeResize="0"/>
          <p:nvPr/>
        </p:nvPicPr>
        <p:blipFill>
          <a:blip r:embed="rId3">
            <a:alphaModFix/>
          </a:blip>
          <a:stretch>
            <a:fillRect/>
          </a:stretch>
        </p:blipFill>
        <p:spPr>
          <a:xfrm>
            <a:off x="4778350" y="152400"/>
            <a:ext cx="4276001" cy="4926825"/>
          </a:xfrm>
          <a:prstGeom prst="rect">
            <a:avLst/>
          </a:prstGeom>
          <a:noFill/>
          <a:ln>
            <a:noFill/>
          </a:ln>
        </p:spPr>
      </p:pic>
      <p:cxnSp>
        <p:nvCxnSpPr>
          <p:cNvPr id="232" name="Google Shape;232;p35"/>
          <p:cNvCxnSpPr/>
          <p:nvPr/>
        </p:nvCxnSpPr>
        <p:spPr>
          <a:xfrm>
            <a:off x="3373800" y="3435675"/>
            <a:ext cx="4685400" cy="634200"/>
          </a:xfrm>
          <a:prstGeom prst="straightConnector1">
            <a:avLst/>
          </a:prstGeom>
          <a:noFill/>
          <a:ln cap="flat" cmpd="sng" w="76200">
            <a:solidFill>
              <a:srgbClr val="FF0000"/>
            </a:solidFill>
            <a:prstDash val="solid"/>
            <a:round/>
            <a:headEnd len="med" w="med" type="none"/>
            <a:tailEnd len="med" w="med" type="stealth"/>
          </a:ln>
        </p:spPr>
      </p:cxnSp>
      <p:cxnSp>
        <p:nvCxnSpPr>
          <p:cNvPr id="233" name="Google Shape;233;p35"/>
          <p:cNvCxnSpPr/>
          <p:nvPr/>
        </p:nvCxnSpPr>
        <p:spPr>
          <a:xfrm flipH="1" rot="10800000">
            <a:off x="2438400" y="1327025"/>
            <a:ext cx="3101700" cy="161100"/>
          </a:xfrm>
          <a:prstGeom prst="straightConnector1">
            <a:avLst/>
          </a:prstGeom>
          <a:noFill/>
          <a:ln cap="flat" cmpd="sng" w="76200">
            <a:solidFill>
              <a:srgbClr val="FF0000"/>
            </a:solidFill>
            <a:prstDash val="solid"/>
            <a:round/>
            <a:headEnd len="med" w="med" type="none"/>
            <a:tailEnd len="med" w="med" type="stealth"/>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36"/>
          <p:cNvPicPr preferRelativeResize="0"/>
          <p:nvPr/>
        </p:nvPicPr>
        <p:blipFill>
          <a:blip r:embed="rId3">
            <a:alphaModFix/>
          </a:blip>
          <a:stretch>
            <a:fillRect/>
          </a:stretch>
        </p:blipFill>
        <p:spPr>
          <a:xfrm>
            <a:off x="839050" y="1448025"/>
            <a:ext cx="3219450" cy="2933700"/>
          </a:xfrm>
          <a:prstGeom prst="rect">
            <a:avLst/>
          </a:prstGeom>
          <a:noFill/>
          <a:ln>
            <a:noFill/>
          </a:ln>
        </p:spPr>
      </p:pic>
      <p:sp>
        <p:nvSpPr>
          <p:cNvPr id="239" name="Google Shape;239;p36"/>
          <p:cNvSpPr txBox="1"/>
          <p:nvPr>
            <p:ph type="title"/>
          </p:nvPr>
        </p:nvSpPr>
        <p:spPr>
          <a:xfrm>
            <a:off x="177250" y="660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RVARC in July….PART 2</a:t>
            </a:r>
            <a:endParaRPr b="1">
              <a:solidFill>
                <a:srgbClr val="6AA84F"/>
              </a:solidFill>
            </a:endParaRPr>
          </a:p>
        </p:txBody>
      </p:sp>
      <p:sp>
        <p:nvSpPr>
          <p:cNvPr id="240" name="Google Shape;240;p36"/>
          <p:cNvSpPr txBox="1"/>
          <p:nvPr/>
        </p:nvSpPr>
        <p:spPr>
          <a:xfrm>
            <a:off x="3906175" y="2762150"/>
            <a:ext cx="4903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A system to manage using Online SDRs</a:t>
            </a:r>
            <a:endParaRPr b="1" sz="1800">
              <a:solidFill>
                <a:schemeClr val="dk2"/>
              </a:solidFill>
            </a:endParaRPr>
          </a:p>
        </p:txBody>
      </p:sp>
      <p:sp>
        <p:nvSpPr>
          <p:cNvPr id="241" name="Google Shape;241;p36"/>
          <p:cNvSpPr txBox="1"/>
          <p:nvPr/>
        </p:nvSpPr>
        <p:spPr>
          <a:xfrm>
            <a:off x="418250" y="4486775"/>
            <a:ext cx="678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Today’s presentation can be viewed at </a:t>
            </a:r>
            <a:r>
              <a:rPr b="1" lang="en" sz="1800" u="sng">
                <a:solidFill>
                  <a:schemeClr val="hlink"/>
                </a:solidFill>
                <a:hlinkClick r:id="rId4"/>
              </a:rPr>
              <a:t>http://hams.live/sdr/</a:t>
            </a:r>
            <a:endParaRPr b="1"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SDR Definition</a:t>
            </a:r>
            <a:endParaRPr b="1">
              <a:solidFill>
                <a:srgbClr val="6AA84F"/>
              </a:solidFill>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latin typeface="Arial"/>
                <a:ea typeface="Arial"/>
                <a:cs typeface="Arial"/>
                <a:sym typeface="Arial"/>
              </a:rPr>
              <a:t>Software-</a:t>
            </a:r>
            <a:r>
              <a:rPr b="1" lang="en" sz="2400">
                <a:solidFill>
                  <a:srgbClr val="000000"/>
                </a:solidFill>
              </a:rPr>
              <a:t>D</a:t>
            </a:r>
            <a:r>
              <a:rPr b="1" lang="en" sz="2400">
                <a:solidFill>
                  <a:srgbClr val="000000"/>
                </a:solidFill>
                <a:latin typeface="Arial"/>
                <a:ea typeface="Arial"/>
                <a:cs typeface="Arial"/>
                <a:sym typeface="Arial"/>
              </a:rPr>
              <a:t>efined </a:t>
            </a:r>
            <a:r>
              <a:rPr b="1" lang="en" sz="2400">
                <a:solidFill>
                  <a:srgbClr val="000000"/>
                </a:solidFill>
              </a:rPr>
              <a:t>R</a:t>
            </a:r>
            <a:r>
              <a:rPr b="1" lang="en" sz="2400">
                <a:solidFill>
                  <a:srgbClr val="000000"/>
                </a:solidFill>
                <a:latin typeface="Arial"/>
                <a:ea typeface="Arial"/>
                <a:cs typeface="Arial"/>
                <a:sym typeface="Arial"/>
              </a:rPr>
              <a:t>adio (SDR) is a radio communication system where components that conventionally have been implemented in analog hardware (e.g. mixers, filters, amplifiers, modulators/demodulators, detectors) are instead implemented by means of software on a computer or embedded system.</a:t>
            </a:r>
            <a:endParaRPr b="1" sz="2400">
              <a:solidFill>
                <a:srgbClr val="000000"/>
              </a:solidFill>
              <a:latin typeface="Arial"/>
              <a:ea typeface="Arial"/>
              <a:cs typeface="Arial"/>
              <a:sym typeface="Arial"/>
            </a:endParaRPr>
          </a:p>
          <a:p>
            <a:pPr indent="0" lvl="0" marL="457200" rtl="0" algn="l">
              <a:spcBef>
                <a:spcPts val="1200"/>
              </a:spcBef>
              <a:spcAft>
                <a:spcPts val="1200"/>
              </a:spcAft>
              <a:buNone/>
            </a:pPr>
            <a:r>
              <a:rPr b="1" lang="en" sz="2400">
                <a:solidFill>
                  <a:srgbClr val="000000"/>
                </a:solidFill>
                <a:latin typeface="Arial"/>
                <a:ea typeface="Arial"/>
                <a:cs typeface="Arial"/>
                <a:sym typeface="Arial"/>
              </a:rPr>
              <a:t>-Wikipedia</a:t>
            </a:r>
            <a:endParaRPr b="1" sz="24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nvSpPr>
        <p:spPr>
          <a:xfrm>
            <a:off x="311700" y="1325675"/>
            <a:ext cx="8784600" cy="273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 sz="1900"/>
              <a:t>Components traditionally implemented with analog are instead done by software on a dedicated or standard piece of computer hardware (e.g., PC)</a:t>
            </a:r>
            <a:endParaRPr b="1" sz="1900"/>
          </a:p>
          <a:p>
            <a:pPr indent="0" lvl="0" marL="0" rtl="0" algn="l">
              <a:spcBef>
                <a:spcPts val="0"/>
              </a:spcBef>
              <a:spcAft>
                <a:spcPts val="0"/>
              </a:spcAft>
              <a:buNone/>
            </a:pPr>
            <a:r>
              <a:t/>
            </a:r>
            <a:endParaRPr b="1" sz="1900"/>
          </a:p>
          <a:p>
            <a:pPr indent="0" lvl="0" marL="0" rtl="0" algn="l">
              <a:spcBef>
                <a:spcPts val="0"/>
              </a:spcBef>
              <a:spcAft>
                <a:spcPts val="0"/>
              </a:spcAft>
              <a:buNone/>
            </a:pPr>
            <a:r>
              <a:rPr b="1" lang="en" sz="1900"/>
              <a:t>Made possible by faster and faster microchips that allow signals to be captured in analog and then converted the digital domain (1s and 0s)</a:t>
            </a:r>
            <a:endParaRPr b="1" sz="1900"/>
          </a:p>
          <a:p>
            <a:pPr indent="0" lvl="0" marL="0" rtl="0" algn="l">
              <a:spcBef>
                <a:spcPts val="0"/>
              </a:spcBef>
              <a:spcAft>
                <a:spcPts val="0"/>
              </a:spcAft>
              <a:buNone/>
            </a:pPr>
            <a:r>
              <a:t/>
            </a:r>
            <a:endParaRPr b="1" sz="1900"/>
          </a:p>
          <a:p>
            <a:pPr indent="0" lvl="0" marL="0" rtl="0" algn="l">
              <a:spcBef>
                <a:spcPts val="0"/>
              </a:spcBef>
              <a:spcAft>
                <a:spcPts val="0"/>
              </a:spcAft>
              <a:buNone/>
            </a:pPr>
            <a:r>
              <a:rPr b="1" lang="en" sz="1900"/>
              <a:t>Digital Signal Processing (DSP) is done in the digital domain which consists of the filtering and demodulation of the desired signal</a:t>
            </a:r>
            <a:endParaRPr b="1" sz="1900"/>
          </a:p>
        </p:txBody>
      </p:sp>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What is SDR?</a:t>
            </a:r>
            <a:endParaRPr b="1">
              <a:solidFill>
                <a:srgbClr val="6AA84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3841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SDRs in Amateur Radio</a:t>
            </a:r>
            <a:endParaRPr b="1">
              <a:solidFill>
                <a:srgbClr val="6AA84F"/>
              </a:solidFill>
            </a:endParaRPr>
          </a:p>
        </p:txBody>
      </p:sp>
      <p:sp>
        <p:nvSpPr>
          <p:cNvPr id="79" name="Google Shape;79;p17"/>
          <p:cNvSpPr txBox="1"/>
          <p:nvPr/>
        </p:nvSpPr>
        <p:spPr>
          <a:xfrm>
            <a:off x="166750" y="1017725"/>
            <a:ext cx="61857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Transceiver Examples</a:t>
            </a:r>
            <a:endParaRPr b="1" sz="1800">
              <a:solidFill>
                <a:schemeClr val="dk2"/>
              </a:solidFill>
            </a:endParaRPr>
          </a:p>
          <a:p>
            <a:pPr indent="0" lvl="0" marL="457200" rtl="0" algn="l">
              <a:spcBef>
                <a:spcPts val="0"/>
              </a:spcBef>
              <a:spcAft>
                <a:spcPts val="0"/>
              </a:spcAft>
              <a:buNone/>
            </a:pPr>
            <a:r>
              <a:rPr b="1" lang="en" sz="1700" u="sng">
                <a:solidFill>
                  <a:schemeClr val="dk2"/>
                </a:solidFill>
              </a:rPr>
              <a:t>Integrated</a:t>
            </a:r>
            <a:r>
              <a:rPr b="1" lang="en" sz="1700">
                <a:solidFill>
                  <a:schemeClr val="dk2"/>
                </a:solidFill>
              </a:rPr>
              <a:t> (no PC required)</a:t>
            </a:r>
            <a:br>
              <a:rPr b="1" lang="en" sz="1700">
                <a:solidFill>
                  <a:schemeClr val="dk2"/>
                </a:solidFill>
              </a:rPr>
            </a:br>
            <a:r>
              <a:rPr b="1" lang="en" sz="1700">
                <a:solidFill>
                  <a:schemeClr val="dk2"/>
                </a:solidFill>
              </a:rPr>
              <a:t>	</a:t>
            </a:r>
            <a:r>
              <a:rPr b="1" lang="en" sz="1500">
                <a:solidFill>
                  <a:schemeClr val="dk2"/>
                </a:solidFill>
              </a:rPr>
              <a:t>Elecraft, Icom, Yaesu</a:t>
            </a:r>
            <a:endParaRPr b="1" sz="1500">
              <a:solidFill>
                <a:schemeClr val="dk2"/>
              </a:solidFill>
            </a:endParaRPr>
          </a:p>
          <a:p>
            <a:pPr indent="0" lvl="0" marL="457200" rtl="0" algn="l">
              <a:spcBef>
                <a:spcPts val="0"/>
              </a:spcBef>
              <a:spcAft>
                <a:spcPts val="0"/>
              </a:spcAft>
              <a:buNone/>
            </a:pPr>
            <a:r>
              <a:rPr b="1" lang="en" sz="1700" u="sng">
                <a:solidFill>
                  <a:schemeClr val="dk2"/>
                </a:solidFill>
              </a:rPr>
              <a:t>Component</a:t>
            </a:r>
            <a:br>
              <a:rPr b="1" lang="en" sz="1700">
                <a:solidFill>
                  <a:schemeClr val="dk2"/>
                </a:solidFill>
              </a:rPr>
            </a:br>
            <a:r>
              <a:rPr b="1" lang="en" sz="1700">
                <a:solidFill>
                  <a:schemeClr val="dk2"/>
                </a:solidFill>
              </a:rPr>
              <a:t>	</a:t>
            </a:r>
            <a:r>
              <a:rPr b="1" lang="en" sz="1500">
                <a:solidFill>
                  <a:schemeClr val="dk2"/>
                </a:solidFill>
              </a:rPr>
              <a:t>Apache Labs, FlexRadio, Hermes Lite 2, SunSDR</a:t>
            </a:r>
            <a:endParaRPr b="1" sz="1500">
              <a:solidFill>
                <a:schemeClr val="dk2"/>
              </a:solidFill>
            </a:endParaRPr>
          </a:p>
          <a:p>
            <a:pPr indent="0" lvl="0" marL="914400" rtl="0" algn="l">
              <a:spcBef>
                <a:spcPts val="0"/>
              </a:spcBef>
              <a:spcAft>
                <a:spcPts val="0"/>
              </a:spcAft>
              <a:buNone/>
            </a:pPr>
            <a:r>
              <a:t/>
            </a:r>
            <a:endParaRPr b="1" sz="1700">
              <a:solidFill>
                <a:schemeClr val="dk2"/>
              </a:solidFill>
            </a:endParaRPr>
          </a:p>
          <a:p>
            <a:pPr indent="0" lvl="0" marL="0" rtl="0" algn="l">
              <a:spcBef>
                <a:spcPts val="0"/>
              </a:spcBef>
              <a:spcAft>
                <a:spcPts val="0"/>
              </a:spcAft>
              <a:buNone/>
            </a:pPr>
            <a:r>
              <a:rPr b="1" lang="en" sz="1800">
                <a:solidFill>
                  <a:schemeClr val="dk2"/>
                </a:solidFill>
              </a:rPr>
              <a:t>Receiver Examples</a:t>
            </a:r>
            <a:endParaRPr b="1" sz="1800">
              <a:solidFill>
                <a:schemeClr val="dk2"/>
              </a:solidFill>
            </a:endParaRPr>
          </a:p>
          <a:p>
            <a:pPr indent="0" lvl="0" marL="457200" rtl="0" algn="l">
              <a:spcBef>
                <a:spcPts val="0"/>
              </a:spcBef>
              <a:spcAft>
                <a:spcPts val="0"/>
              </a:spcAft>
              <a:buNone/>
            </a:pPr>
            <a:r>
              <a:rPr b="1" lang="en" sz="1700" u="sng">
                <a:solidFill>
                  <a:schemeClr val="dk2"/>
                </a:solidFill>
              </a:rPr>
              <a:t>Component</a:t>
            </a:r>
            <a:br>
              <a:rPr b="1" lang="en" sz="1700">
                <a:solidFill>
                  <a:schemeClr val="dk2"/>
                </a:solidFill>
              </a:rPr>
            </a:br>
            <a:r>
              <a:rPr b="1" lang="en" sz="1700">
                <a:solidFill>
                  <a:schemeClr val="dk2"/>
                </a:solidFill>
              </a:rPr>
              <a:t>	</a:t>
            </a:r>
            <a:r>
              <a:rPr b="1" lang="en" sz="1500">
                <a:solidFill>
                  <a:schemeClr val="dk2"/>
                </a:solidFill>
              </a:rPr>
              <a:t>Airspy, SDRPlay, </a:t>
            </a:r>
            <a:r>
              <a:rPr b="1" lang="en" sz="1500">
                <a:solidFill>
                  <a:schemeClr val="dk2"/>
                </a:solidFill>
              </a:rPr>
              <a:t>RTL-SDR Dongles</a:t>
            </a:r>
            <a:endParaRPr b="1" sz="1500">
              <a:solidFill>
                <a:schemeClr val="dk2"/>
              </a:solidFill>
            </a:endParaRPr>
          </a:p>
          <a:p>
            <a:pPr indent="0" lvl="0" marL="457200" rtl="0" algn="l">
              <a:spcBef>
                <a:spcPts val="0"/>
              </a:spcBef>
              <a:spcAft>
                <a:spcPts val="0"/>
              </a:spcAft>
              <a:buNone/>
            </a:pPr>
            <a:r>
              <a:rPr b="1" lang="en" sz="1700" u="sng">
                <a:solidFill>
                  <a:schemeClr val="dk2"/>
                </a:solidFill>
              </a:rPr>
              <a:t>Online SDR - Networks</a:t>
            </a:r>
            <a:endParaRPr b="1" sz="1700" u="sng">
              <a:solidFill>
                <a:schemeClr val="dk2"/>
              </a:solidFill>
            </a:endParaRPr>
          </a:p>
          <a:p>
            <a:pPr indent="0" lvl="0" marL="914400" rtl="0" algn="l">
              <a:spcBef>
                <a:spcPts val="0"/>
              </a:spcBef>
              <a:spcAft>
                <a:spcPts val="0"/>
              </a:spcAft>
              <a:buNone/>
            </a:pPr>
            <a:r>
              <a:rPr b="1" lang="en" sz="1500">
                <a:solidFill>
                  <a:schemeClr val="dk2"/>
                </a:solidFill>
              </a:rPr>
              <a:t>Airspy.com (40 sites)</a:t>
            </a:r>
            <a:endParaRPr b="1" sz="1500">
              <a:solidFill>
                <a:schemeClr val="dk2"/>
              </a:solidFill>
            </a:endParaRPr>
          </a:p>
          <a:p>
            <a:pPr indent="0" lvl="0" marL="914400" rtl="0" algn="l">
              <a:spcBef>
                <a:spcPts val="0"/>
              </a:spcBef>
              <a:spcAft>
                <a:spcPts val="0"/>
              </a:spcAft>
              <a:buNone/>
            </a:pPr>
            <a:r>
              <a:rPr b="1" lang="en" sz="1500">
                <a:solidFill>
                  <a:schemeClr val="dk2"/>
                </a:solidFill>
              </a:rPr>
              <a:t>Global Tuners (28 sites)</a:t>
            </a:r>
            <a:endParaRPr b="1" sz="1500">
              <a:solidFill>
                <a:schemeClr val="dk2"/>
              </a:solidFill>
            </a:endParaRPr>
          </a:p>
          <a:p>
            <a:pPr indent="0" lvl="0" marL="914400" rtl="0" algn="l">
              <a:spcBef>
                <a:spcPts val="0"/>
              </a:spcBef>
              <a:spcAft>
                <a:spcPts val="0"/>
              </a:spcAft>
              <a:buNone/>
            </a:pPr>
            <a:r>
              <a:rPr b="1" lang="en" sz="1500">
                <a:solidFill>
                  <a:schemeClr val="accent4"/>
                </a:solidFill>
              </a:rPr>
              <a:t>WebSDRs (141 sites)</a:t>
            </a:r>
            <a:endParaRPr b="1" sz="1500">
              <a:solidFill>
                <a:schemeClr val="accent4"/>
              </a:solidFill>
            </a:endParaRPr>
          </a:p>
          <a:p>
            <a:pPr indent="0" lvl="0" marL="914400" rtl="0" algn="l">
              <a:spcBef>
                <a:spcPts val="0"/>
              </a:spcBef>
              <a:spcAft>
                <a:spcPts val="0"/>
              </a:spcAft>
              <a:buNone/>
            </a:pPr>
            <a:r>
              <a:rPr b="1" lang="en" sz="1500">
                <a:solidFill>
                  <a:schemeClr val="accent4"/>
                </a:solidFill>
              </a:rPr>
              <a:t>OpenWebRX (244 sites)</a:t>
            </a:r>
            <a:endParaRPr b="1" sz="1500">
              <a:solidFill>
                <a:schemeClr val="accent4"/>
              </a:solidFill>
            </a:endParaRPr>
          </a:p>
          <a:p>
            <a:pPr indent="0" lvl="0" marL="914400" rtl="0" algn="l">
              <a:spcBef>
                <a:spcPts val="0"/>
              </a:spcBef>
              <a:spcAft>
                <a:spcPts val="0"/>
              </a:spcAft>
              <a:buNone/>
            </a:pPr>
            <a:r>
              <a:rPr b="1" lang="en" sz="1500">
                <a:solidFill>
                  <a:srgbClr val="6AA84F"/>
                </a:solidFill>
              </a:rPr>
              <a:t>KiwiSDRs (914 sites)</a:t>
            </a:r>
            <a:br>
              <a:rPr lang="en" sz="1700">
                <a:solidFill>
                  <a:schemeClr val="dk2"/>
                </a:solidFill>
              </a:rPr>
            </a:br>
            <a:endParaRPr b="1" sz="1700">
              <a:solidFill>
                <a:schemeClr val="dk2"/>
              </a:solidFill>
            </a:endParaRPr>
          </a:p>
        </p:txBody>
      </p:sp>
      <p:pic>
        <p:nvPicPr>
          <p:cNvPr id="80" name="Google Shape;80;p17"/>
          <p:cNvPicPr preferRelativeResize="0"/>
          <p:nvPr/>
        </p:nvPicPr>
        <p:blipFill>
          <a:blip r:embed="rId3">
            <a:alphaModFix/>
          </a:blip>
          <a:stretch>
            <a:fillRect/>
          </a:stretch>
        </p:blipFill>
        <p:spPr>
          <a:xfrm>
            <a:off x="6869342" y="967792"/>
            <a:ext cx="1629025" cy="607925"/>
          </a:xfrm>
          <a:prstGeom prst="rect">
            <a:avLst/>
          </a:prstGeom>
          <a:noFill/>
          <a:ln>
            <a:noFill/>
          </a:ln>
        </p:spPr>
      </p:pic>
      <p:pic>
        <p:nvPicPr>
          <p:cNvPr id="81" name="Google Shape;81;p17"/>
          <p:cNvPicPr preferRelativeResize="0"/>
          <p:nvPr/>
        </p:nvPicPr>
        <p:blipFill>
          <a:blip r:embed="rId4">
            <a:alphaModFix/>
          </a:blip>
          <a:stretch>
            <a:fillRect/>
          </a:stretch>
        </p:blipFill>
        <p:spPr>
          <a:xfrm>
            <a:off x="6295768" y="1575725"/>
            <a:ext cx="1322056" cy="695300"/>
          </a:xfrm>
          <a:prstGeom prst="rect">
            <a:avLst/>
          </a:prstGeom>
          <a:noFill/>
          <a:ln>
            <a:noFill/>
          </a:ln>
        </p:spPr>
      </p:pic>
      <p:pic>
        <p:nvPicPr>
          <p:cNvPr id="82" name="Google Shape;82;p17"/>
          <p:cNvPicPr preferRelativeResize="0"/>
          <p:nvPr/>
        </p:nvPicPr>
        <p:blipFill>
          <a:blip r:embed="rId5">
            <a:alphaModFix/>
          </a:blip>
          <a:stretch>
            <a:fillRect/>
          </a:stretch>
        </p:blipFill>
        <p:spPr>
          <a:xfrm>
            <a:off x="8001300" y="1651050"/>
            <a:ext cx="821325" cy="479750"/>
          </a:xfrm>
          <a:prstGeom prst="rect">
            <a:avLst/>
          </a:prstGeom>
          <a:noFill/>
          <a:ln>
            <a:noFill/>
          </a:ln>
        </p:spPr>
      </p:pic>
      <p:pic>
        <p:nvPicPr>
          <p:cNvPr id="83" name="Google Shape;83;p17"/>
          <p:cNvPicPr preferRelativeResize="0"/>
          <p:nvPr/>
        </p:nvPicPr>
        <p:blipFill>
          <a:blip r:embed="rId6">
            <a:alphaModFix/>
          </a:blip>
          <a:stretch>
            <a:fillRect/>
          </a:stretch>
        </p:blipFill>
        <p:spPr>
          <a:xfrm>
            <a:off x="4839975" y="3328050"/>
            <a:ext cx="1935550" cy="1745750"/>
          </a:xfrm>
          <a:prstGeom prst="rect">
            <a:avLst/>
          </a:prstGeom>
          <a:noFill/>
          <a:ln>
            <a:noFill/>
          </a:ln>
        </p:spPr>
      </p:pic>
      <p:pic>
        <p:nvPicPr>
          <p:cNvPr id="84" name="Google Shape;84;p17"/>
          <p:cNvPicPr preferRelativeResize="0"/>
          <p:nvPr/>
        </p:nvPicPr>
        <p:blipFill>
          <a:blip r:embed="rId7">
            <a:alphaModFix/>
          </a:blip>
          <a:stretch>
            <a:fillRect/>
          </a:stretch>
        </p:blipFill>
        <p:spPr>
          <a:xfrm>
            <a:off x="7513849" y="3588900"/>
            <a:ext cx="1198751" cy="1377675"/>
          </a:xfrm>
          <a:prstGeom prst="rect">
            <a:avLst/>
          </a:prstGeom>
          <a:noFill/>
          <a:ln>
            <a:noFill/>
          </a:ln>
        </p:spPr>
      </p:pic>
      <p:pic>
        <p:nvPicPr>
          <p:cNvPr id="85" name="Google Shape;85;p17"/>
          <p:cNvPicPr preferRelativeResize="0"/>
          <p:nvPr/>
        </p:nvPicPr>
        <p:blipFill>
          <a:blip r:embed="rId8">
            <a:alphaModFix/>
          </a:blip>
          <a:stretch>
            <a:fillRect/>
          </a:stretch>
        </p:blipFill>
        <p:spPr>
          <a:xfrm>
            <a:off x="6268000" y="2666275"/>
            <a:ext cx="1322051" cy="527375"/>
          </a:xfrm>
          <a:prstGeom prst="rect">
            <a:avLst/>
          </a:prstGeom>
          <a:noFill/>
          <a:ln>
            <a:noFill/>
          </a:ln>
        </p:spPr>
      </p:pic>
      <p:pic>
        <p:nvPicPr>
          <p:cNvPr id="86" name="Google Shape;86;p17"/>
          <p:cNvPicPr preferRelativeResize="0"/>
          <p:nvPr/>
        </p:nvPicPr>
        <p:blipFill>
          <a:blip r:embed="rId9">
            <a:alphaModFix/>
          </a:blip>
          <a:stretch>
            <a:fillRect/>
          </a:stretch>
        </p:blipFill>
        <p:spPr>
          <a:xfrm>
            <a:off x="7694024" y="2435600"/>
            <a:ext cx="1221376" cy="10058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6AA84F"/>
                </a:solidFill>
              </a:rPr>
              <a:t>User SDR </a:t>
            </a:r>
            <a:r>
              <a:rPr b="1" lang="en" u="sng">
                <a:solidFill>
                  <a:srgbClr val="6AA84F"/>
                </a:solidFill>
              </a:rPr>
              <a:t>Software</a:t>
            </a:r>
            <a:r>
              <a:rPr b="1" lang="en">
                <a:solidFill>
                  <a:srgbClr val="6AA84F"/>
                </a:solidFill>
              </a:rPr>
              <a:t> (Component)</a:t>
            </a:r>
            <a:endParaRPr b="1">
              <a:solidFill>
                <a:srgbClr val="6AA84F"/>
              </a:solidFill>
            </a:endParaRPr>
          </a:p>
          <a:p>
            <a:pPr indent="0" lvl="0" marL="0" rtl="0" algn="l">
              <a:spcBef>
                <a:spcPts val="0"/>
              </a:spcBef>
              <a:spcAft>
                <a:spcPts val="0"/>
              </a:spcAft>
              <a:buNone/>
            </a:pPr>
            <a:r>
              <a:t/>
            </a:r>
            <a:endParaRPr/>
          </a:p>
        </p:txBody>
      </p:sp>
      <p:sp>
        <p:nvSpPr>
          <p:cNvPr id="92" name="Google Shape;92;p18"/>
          <p:cNvSpPr txBox="1"/>
          <p:nvPr>
            <p:ph idx="1" type="body"/>
          </p:nvPr>
        </p:nvSpPr>
        <p:spPr>
          <a:xfrm>
            <a:off x="311700" y="1152475"/>
            <a:ext cx="7967100" cy="25008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b="1" lang="en" sz="1900"/>
              <a:t>SDR#  (SDR-Sharp) from Airspy: 3rd party plug-ins - Windows</a:t>
            </a:r>
            <a:endParaRPr b="1" sz="1900"/>
          </a:p>
          <a:p>
            <a:pPr indent="0" lvl="0" marL="0" rtl="0" algn="l">
              <a:lnSpc>
                <a:spcPct val="105000"/>
              </a:lnSpc>
              <a:spcBef>
                <a:spcPts val="1200"/>
              </a:spcBef>
              <a:spcAft>
                <a:spcPts val="0"/>
              </a:spcAft>
              <a:buNone/>
            </a:pPr>
            <a:r>
              <a:rPr b="1" lang="en" sz="1900"/>
              <a:t>SDR Console: supports multiple hardware</a:t>
            </a:r>
            <a:endParaRPr b="1" sz="1900"/>
          </a:p>
          <a:p>
            <a:pPr indent="0" lvl="0" marL="0" rtl="0" algn="l">
              <a:lnSpc>
                <a:spcPct val="105000"/>
              </a:lnSpc>
              <a:spcBef>
                <a:spcPts val="1200"/>
              </a:spcBef>
              <a:spcAft>
                <a:spcPts val="0"/>
              </a:spcAft>
              <a:buNone/>
            </a:pPr>
            <a:r>
              <a:rPr b="1" lang="en" sz="1900"/>
              <a:t>SDR++: - Windows, Linux, OSX, BSD, Android</a:t>
            </a:r>
            <a:endParaRPr b="1" sz="1900"/>
          </a:p>
          <a:p>
            <a:pPr indent="0" lvl="0" marL="0" rtl="0" algn="l">
              <a:lnSpc>
                <a:spcPct val="105000"/>
              </a:lnSpc>
              <a:spcBef>
                <a:spcPts val="1200"/>
              </a:spcBef>
              <a:spcAft>
                <a:spcPts val="0"/>
              </a:spcAft>
              <a:buNone/>
            </a:pPr>
            <a:r>
              <a:rPr b="1" lang="en" sz="1900"/>
              <a:t>SDRUno: best with SDRPlay hardware - Windows</a:t>
            </a:r>
            <a:endParaRPr b="1" sz="1900"/>
          </a:p>
          <a:p>
            <a:pPr indent="0" lvl="0" marL="0" rtl="0" algn="l">
              <a:lnSpc>
                <a:spcPct val="105000"/>
              </a:lnSpc>
              <a:spcBef>
                <a:spcPts val="1200"/>
              </a:spcBef>
              <a:spcAft>
                <a:spcPts val="0"/>
              </a:spcAft>
              <a:buNone/>
            </a:pPr>
            <a:r>
              <a:rPr b="1" lang="en" sz="1900"/>
              <a:t>PowerSDR: supports FlexRadio - Windows</a:t>
            </a:r>
            <a:endParaRPr b="1" sz="1900"/>
          </a:p>
          <a:p>
            <a:pPr indent="0" lvl="0" marL="0" rtl="0" algn="l">
              <a:lnSpc>
                <a:spcPct val="105000"/>
              </a:lnSpc>
              <a:spcBef>
                <a:spcPts val="1200"/>
              </a:spcBef>
              <a:spcAft>
                <a:spcPts val="0"/>
              </a:spcAft>
              <a:buNone/>
            </a:pPr>
            <a:r>
              <a:rPr b="1" lang="en" sz="1900"/>
              <a:t>HPSDR/Thetis: supports ANAN/Hermes Lite - Windows, Linux</a:t>
            </a:r>
            <a:endParaRPr b="1" sz="1900"/>
          </a:p>
          <a:p>
            <a:pPr indent="0" lvl="0" marL="0" rtl="0" algn="l">
              <a:lnSpc>
                <a:spcPct val="105000"/>
              </a:lnSpc>
              <a:spcBef>
                <a:spcPts val="1200"/>
              </a:spcBef>
              <a:spcAft>
                <a:spcPts val="1200"/>
              </a:spcAft>
              <a:buNone/>
            </a:pPr>
            <a:r>
              <a:rPr b="1" lang="en" sz="1900"/>
              <a:t>HDSDR: Windows</a:t>
            </a:r>
            <a:endParaRPr b="1"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4260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Online </a:t>
            </a:r>
            <a:r>
              <a:rPr b="1" lang="en">
                <a:solidFill>
                  <a:srgbClr val="6AA84F"/>
                </a:solidFill>
              </a:rPr>
              <a:t>SDRs…</a:t>
            </a:r>
            <a:endParaRPr b="1">
              <a:solidFill>
                <a:srgbClr val="6AA84F"/>
              </a:solidFill>
            </a:endParaRPr>
          </a:p>
        </p:txBody>
      </p:sp>
      <p:sp>
        <p:nvSpPr>
          <p:cNvPr id="98" name="Google Shape;98;p19"/>
          <p:cNvSpPr txBox="1"/>
          <p:nvPr/>
        </p:nvSpPr>
        <p:spPr>
          <a:xfrm>
            <a:off x="454875" y="918900"/>
            <a:ext cx="78543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rPr>
              <a:t>are r</a:t>
            </a:r>
            <a:r>
              <a:rPr b="1" lang="en" sz="1700">
                <a:solidFill>
                  <a:schemeClr val="dk1"/>
                </a:solidFill>
              </a:rPr>
              <a:t>eceivers connected to the internet, allowing many listeners to listen and tune in simultaneously. SDR technology makes it possible that all listeners tune independently, and thus listen to </a:t>
            </a:r>
            <a:r>
              <a:rPr b="1" i="1" lang="en" sz="1700">
                <a:solidFill>
                  <a:schemeClr val="dk1"/>
                </a:solidFill>
              </a:rPr>
              <a:t>different</a:t>
            </a:r>
            <a:r>
              <a:rPr b="1" lang="en" sz="1700">
                <a:solidFill>
                  <a:schemeClr val="dk1"/>
                </a:solidFill>
              </a:rPr>
              <a:t> frequencies and signals. Depending on type of Online SDR, four, eight, or up to a hundred (WebSDR) listeners can use the same site simultaneously. </a:t>
            </a:r>
            <a:br>
              <a:rPr b="1" lang="en" sz="1700">
                <a:solidFill>
                  <a:schemeClr val="dk1"/>
                </a:solidFill>
              </a:rPr>
            </a:br>
            <a:endParaRPr b="1" sz="1700">
              <a:solidFill>
                <a:schemeClr val="dk1"/>
              </a:solidFill>
            </a:endParaRPr>
          </a:p>
          <a:p>
            <a:pPr indent="0" lvl="0" marL="0" rtl="0" algn="l">
              <a:spcBef>
                <a:spcPts val="0"/>
              </a:spcBef>
              <a:spcAft>
                <a:spcPts val="0"/>
              </a:spcAft>
              <a:buNone/>
            </a:pPr>
            <a:r>
              <a:rPr b="1" lang="en" sz="1700">
                <a:solidFill>
                  <a:schemeClr val="dk1"/>
                </a:solidFill>
              </a:rPr>
              <a:t>typically consist of a PC server and SDR server software, a fast internet connection, and some radio hardware to feed antenna signals into the PC.</a:t>
            </a:r>
            <a:br>
              <a:rPr b="1" lang="en" sz="1700">
                <a:solidFill>
                  <a:schemeClr val="dk1"/>
                </a:solidFill>
              </a:rPr>
            </a:br>
            <a:endParaRPr b="1" sz="1700">
              <a:solidFill>
                <a:schemeClr val="dk1"/>
              </a:solidFill>
            </a:endParaRPr>
          </a:p>
          <a:p>
            <a:pPr indent="0" lvl="0" marL="0" rtl="0" algn="l">
              <a:spcBef>
                <a:spcPts val="0"/>
              </a:spcBef>
              <a:spcAft>
                <a:spcPts val="0"/>
              </a:spcAft>
              <a:buNone/>
            </a:pPr>
            <a:r>
              <a:rPr b="1" lang="en" sz="1700">
                <a:solidFill>
                  <a:schemeClr val="dk1"/>
                </a:solidFill>
              </a:rPr>
              <a:t>many times are deployed by radio amateurs. We appreciate and benefit greatly from a global network of Online SDRs made possible thanks to time, effort, and expense others make to install and maintain equipment and connectivity. Access to nearly every Online SDR is made available to all without cost or subscriptions.</a:t>
            </a:r>
            <a:endParaRPr sz="15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4260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Why use an online SDR?</a:t>
            </a:r>
            <a:endParaRPr b="1">
              <a:solidFill>
                <a:srgbClr val="6AA84F"/>
              </a:solidFill>
            </a:endParaRPr>
          </a:p>
        </p:txBody>
      </p:sp>
      <p:sp>
        <p:nvSpPr>
          <p:cNvPr id="104" name="Google Shape;104;p20"/>
          <p:cNvSpPr txBox="1"/>
          <p:nvPr/>
        </p:nvSpPr>
        <p:spPr>
          <a:xfrm>
            <a:off x="445875" y="1017725"/>
            <a:ext cx="7854300" cy="358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2"/>
                </a:solidFill>
              </a:rPr>
              <a:t>Listening to hear </a:t>
            </a:r>
            <a:r>
              <a:rPr b="1" lang="en" sz="1700" u="sng">
                <a:solidFill>
                  <a:schemeClr val="dk2"/>
                </a:solidFill>
              </a:rPr>
              <a:t>other</a:t>
            </a:r>
            <a:r>
              <a:rPr b="1" lang="en" sz="1700">
                <a:solidFill>
                  <a:schemeClr val="dk2"/>
                </a:solidFill>
              </a:rPr>
              <a:t> signals better</a:t>
            </a:r>
            <a:endParaRPr b="1" sz="1700">
              <a:solidFill>
                <a:schemeClr val="dk2"/>
              </a:solidFill>
            </a:endParaRPr>
          </a:p>
          <a:p>
            <a:pPr indent="0" lvl="0" marL="457200" rtl="0" algn="l">
              <a:spcBef>
                <a:spcPts val="0"/>
              </a:spcBef>
              <a:spcAft>
                <a:spcPts val="0"/>
              </a:spcAft>
              <a:buNone/>
            </a:pPr>
            <a:r>
              <a:rPr b="1" lang="en" sz="1700">
                <a:solidFill>
                  <a:schemeClr val="dk2"/>
                </a:solidFill>
              </a:rPr>
              <a:t>Shortwave listening</a:t>
            </a:r>
            <a:endParaRPr b="1" sz="1700">
              <a:solidFill>
                <a:schemeClr val="dk2"/>
              </a:solidFill>
            </a:endParaRPr>
          </a:p>
          <a:p>
            <a:pPr indent="0" lvl="0" marL="457200" rtl="0" algn="l">
              <a:spcBef>
                <a:spcPts val="0"/>
              </a:spcBef>
              <a:spcAft>
                <a:spcPts val="0"/>
              </a:spcAft>
              <a:buNone/>
            </a:pPr>
            <a:r>
              <a:rPr b="1" lang="en" sz="1700">
                <a:solidFill>
                  <a:schemeClr val="dk2"/>
                </a:solidFill>
              </a:rPr>
              <a:t>Commercial broadcasting</a:t>
            </a:r>
            <a:endParaRPr b="1" sz="1700">
              <a:solidFill>
                <a:schemeClr val="dk2"/>
              </a:solidFill>
            </a:endParaRPr>
          </a:p>
          <a:p>
            <a:pPr indent="0" lvl="0" marL="457200" rtl="0" algn="l">
              <a:spcBef>
                <a:spcPts val="0"/>
              </a:spcBef>
              <a:spcAft>
                <a:spcPts val="0"/>
              </a:spcAft>
              <a:buNone/>
            </a:pPr>
            <a:r>
              <a:rPr b="1" lang="en" sz="1700">
                <a:solidFill>
                  <a:schemeClr val="dk2"/>
                </a:solidFill>
              </a:rPr>
              <a:t>Amateur radio</a:t>
            </a:r>
            <a:endParaRPr b="1" sz="1700">
              <a:solidFill>
                <a:schemeClr val="dk2"/>
              </a:solidFill>
            </a:endParaRPr>
          </a:p>
          <a:p>
            <a:pPr indent="0" lvl="0" marL="914400" rtl="0" algn="l">
              <a:spcBef>
                <a:spcPts val="0"/>
              </a:spcBef>
              <a:spcAft>
                <a:spcPts val="0"/>
              </a:spcAft>
              <a:buNone/>
            </a:pPr>
            <a:r>
              <a:rPr b="1" lang="en" sz="1700">
                <a:solidFill>
                  <a:schemeClr val="dk2"/>
                </a:solidFill>
              </a:rPr>
              <a:t>Overcome bad propagation/receiver location diversity</a:t>
            </a:r>
            <a:endParaRPr b="1" sz="1700">
              <a:solidFill>
                <a:schemeClr val="dk2"/>
              </a:solidFill>
            </a:endParaRPr>
          </a:p>
          <a:p>
            <a:pPr indent="0" lvl="0" marL="914400" rtl="0" algn="l">
              <a:spcBef>
                <a:spcPts val="0"/>
              </a:spcBef>
              <a:spcAft>
                <a:spcPts val="0"/>
              </a:spcAft>
              <a:buNone/>
            </a:pPr>
            <a:r>
              <a:rPr b="1" lang="en" sz="1700">
                <a:solidFill>
                  <a:schemeClr val="dk2"/>
                </a:solidFill>
              </a:rPr>
              <a:t>Facilitate net/roundtable sessions to hear everyone</a:t>
            </a:r>
            <a:endParaRPr b="1" sz="1700">
              <a:solidFill>
                <a:schemeClr val="dk2"/>
              </a:solidFill>
            </a:endParaRPr>
          </a:p>
          <a:p>
            <a:pPr indent="0" lvl="0" marL="914400" rtl="0" algn="l">
              <a:spcBef>
                <a:spcPts val="0"/>
              </a:spcBef>
              <a:spcAft>
                <a:spcPts val="0"/>
              </a:spcAft>
              <a:buNone/>
            </a:pPr>
            <a:r>
              <a:rPr b="1" lang="en" sz="1700">
                <a:solidFill>
                  <a:schemeClr val="dk2"/>
                </a:solidFill>
              </a:rPr>
              <a:t>Solution for local antenna restrictions or RFI</a:t>
            </a:r>
            <a:endParaRPr b="1" sz="1700">
              <a:solidFill>
                <a:schemeClr val="dk2"/>
              </a:solidFill>
            </a:endParaRPr>
          </a:p>
          <a:p>
            <a:pPr indent="0" lvl="0" marL="914400" rtl="0" algn="l">
              <a:spcBef>
                <a:spcPts val="0"/>
              </a:spcBef>
              <a:spcAft>
                <a:spcPts val="0"/>
              </a:spcAft>
              <a:buNone/>
            </a:pPr>
            <a:r>
              <a:rPr b="1" lang="en" sz="1700">
                <a:solidFill>
                  <a:schemeClr val="dk2"/>
                </a:solidFill>
              </a:rPr>
              <a:t>Assess HF propagation conditions</a:t>
            </a:r>
            <a:br>
              <a:rPr b="1" lang="en" sz="1700">
                <a:solidFill>
                  <a:schemeClr val="dk2"/>
                </a:solidFill>
              </a:rPr>
            </a:br>
            <a:endParaRPr b="1" sz="1700">
              <a:solidFill>
                <a:schemeClr val="dk2"/>
              </a:solidFill>
            </a:endParaRPr>
          </a:p>
          <a:p>
            <a:pPr indent="0" lvl="0" marL="0" rtl="0" algn="l">
              <a:spcBef>
                <a:spcPts val="0"/>
              </a:spcBef>
              <a:spcAft>
                <a:spcPts val="0"/>
              </a:spcAft>
              <a:buNone/>
            </a:pPr>
            <a:r>
              <a:rPr b="1" lang="en" sz="1700">
                <a:solidFill>
                  <a:schemeClr val="dk2"/>
                </a:solidFill>
              </a:rPr>
              <a:t>Listening to hear </a:t>
            </a:r>
            <a:r>
              <a:rPr b="1" lang="en" sz="1700" u="sng">
                <a:solidFill>
                  <a:schemeClr val="dk2"/>
                </a:solidFill>
              </a:rPr>
              <a:t>your own</a:t>
            </a:r>
            <a:r>
              <a:rPr b="1" lang="en" sz="1700">
                <a:solidFill>
                  <a:schemeClr val="dk2"/>
                </a:solidFill>
              </a:rPr>
              <a:t> signal better</a:t>
            </a:r>
            <a:endParaRPr b="1" sz="1700">
              <a:solidFill>
                <a:schemeClr val="dk2"/>
              </a:solidFill>
            </a:endParaRPr>
          </a:p>
          <a:p>
            <a:pPr indent="0" lvl="0" marL="457200" rtl="0" algn="l">
              <a:spcBef>
                <a:spcPts val="0"/>
              </a:spcBef>
              <a:spcAft>
                <a:spcPts val="0"/>
              </a:spcAft>
              <a:buNone/>
            </a:pPr>
            <a:r>
              <a:rPr b="1" lang="en" sz="1700">
                <a:solidFill>
                  <a:schemeClr val="dk2"/>
                </a:solidFill>
              </a:rPr>
              <a:t>A/B testing of antennas, audio, other settings</a:t>
            </a:r>
            <a:endParaRPr b="1" sz="1700">
              <a:solidFill>
                <a:schemeClr val="dk2"/>
              </a:solidFill>
            </a:endParaRPr>
          </a:p>
          <a:p>
            <a:pPr indent="0" lvl="0" marL="457200" rtl="0" algn="l">
              <a:spcBef>
                <a:spcPts val="0"/>
              </a:spcBef>
              <a:spcAft>
                <a:spcPts val="0"/>
              </a:spcAft>
              <a:buNone/>
            </a:pPr>
            <a:r>
              <a:rPr b="1" lang="en" sz="1700">
                <a:solidFill>
                  <a:schemeClr val="dk2"/>
                </a:solidFill>
              </a:rPr>
              <a:t>Real time antenna pattern mapping</a:t>
            </a:r>
            <a:endParaRPr b="1" sz="1700">
              <a:solidFill>
                <a:schemeClr val="dk2"/>
              </a:solidFill>
            </a:endParaRPr>
          </a:p>
          <a:p>
            <a:pPr indent="0" lvl="0" marL="914400" rtl="0" algn="l">
              <a:spcBef>
                <a:spcPts val="0"/>
              </a:spcBef>
              <a:spcAft>
                <a:spcPts val="0"/>
              </a:spcAft>
              <a:buNone/>
            </a:pPr>
            <a:r>
              <a:t/>
            </a:r>
            <a:endParaRPr sz="17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4260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O</a:t>
            </a:r>
            <a:r>
              <a:rPr b="1" lang="en">
                <a:solidFill>
                  <a:srgbClr val="6AA84F"/>
                </a:solidFill>
              </a:rPr>
              <a:t>nline SDR Use Case</a:t>
            </a:r>
            <a:endParaRPr b="1">
              <a:solidFill>
                <a:srgbClr val="6AA84F"/>
              </a:solidFill>
            </a:endParaRPr>
          </a:p>
        </p:txBody>
      </p:sp>
      <p:sp>
        <p:nvSpPr>
          <p:cNvPr id="110" name="Google Shape;110;p21"/>
          <p:cNvSpPr txBox="1"/>
          <p:nvPr/>
        </p:nvSpPr>
        <p:spPr>
          <a:xfrm>
            <a:off x="762375" y="962800"/>
            <a:ext cx="6933000" cy="361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FF0000"/>
                </a:solidFill>
              </a:rPr>
              <a:t>17 Meter Propagation Group</a:t>
            </a:r>
            <a:br>
              <a:rPr b="1" lang="en" sz="1700">
                <a:solidFill>
                  <a:srgbClr val="FF0000"/>
                </a:solidFill>
              </a:rPr>
            </a:br>
            <a:r>
              <a:rPr b="1" lang="en" sz="1200">
                <a:solidFill>
                  <a:srgbClr val="FF0000"/>
                </a:solidFill>
              </a:rPr>
              <a:t>more info at </a:t>
            </a:r>
            <a:r>
              <a:rPr b="1" lang="en" sz="1200" u="sng">
                <a:solidFill>
                  <a:schemeClr val="hlink"/>
                </a:solidFill>
                <a:hlinkClick r:id="rId3"/>
              </a:rPr>
              <a:t>http://hams.live/prop17/</a:t>
            </a:r>
            <a:br>
              <a:rPr b="1" lang="en" sz="1200">
                <a:solidFill>
                  <a:srgbClr val="FF0000"/>
                </a:solidFill>
              </a:rPr>
            </a:br>
            <a:endParaRPr b="1" sz="1200">
              <a:solidFill>
                <a:srgbClr val="FF0000"/>
              </a:solidFill>
            </a:endParaRPr>
          </a:p>
          <a:p>
            <a:pPr indent="0" lvl="0" marL="914400" rtl="0" algn="l">
              <a:spcBef>
                <a:spcPts val="0"/>
              </a:spcBef>
              <a:spcAft>
                <a:spcPts val="0"/>
              </a:spcAft>
              <a:buNone/>
            </a:pPr>
            <a:r>
              <a:rPr b="1" lang="en">
                <a:solidFill>
                  <a:schemeClr val="dk1"/>
                </a:solidFill>
              </a:rPr>
              <a:t>Informal round table group that meets daily near 18.162 MHz</a:t>
            </a:r>
            <a:endParaRPr b="1">
              <a:solidFill>
                <a:schemeClr val="dk1"/>
              </a:solidFill>
            </a:endParaRPr>
          </a:p>
          <a:p>
            <a:pPr indent="0" lvl="0" marL="914400" rtl="0" algn="l">
              <a:spcBef>
                <a:spcPts val="0"/>
              </a:spcBef>
              <a:spcAft>
                <a:spcPts val="0"/>
              </a:spcAft>
              <a:buNone/>
            </a:pPr>
            <a:br>
              <a:rPr b="1" lang="en">
                <a:solidFill>
                  <a:schemeClr val="dk1"/>
                </a:solidFill>
              </a:rPr>
            </a:br>
            <a:r>
              <a:rPr b="1" lang="en">
                <a:solidFill>
                  <a:schemeClr val="dk1"/>
                </a:solidFill>
              </a:rPr>
              <a:t>Group led by control operator who directs round table communications and manages list of check-in stations</a:t>
            </a:r>
            <a:br>
              <a:rPr b="1" lang="en">
                <a:solidFill>
                  <a:schemeClr val="dk1"/>
                </a:solidFill>
              </a:rPr>
            </a:br>
            <a:endParaRPr b="1">
              <a:solidFill>
                <a:schemeClr val="dk1"/>
              </a:solidFill>
            </a:endParaRPr>
          </a:p>
          <a:p>
            <a:pPr indent="0" lvl="0" marL="914400" rtl="0" algn="l">
              <a:spcBef>
                <a:spcPts val="0"/>
              </a:spcBef>
              <a:spcAft>
                <a:spcPts val="0"/>
              </a:spcAft>
              <a:buNone/>
            </a:pPr>
            <a:r>
              <a:rPr b="1" lang="en">
                <a:solidFill>
                  <a:schemeClr val="dk1"/>
                </a:solidFill>
              </a:rPr>
              <a:t>Many in the Group access Online SDRs to improve the ability</a:t>
            </a:r>
            <a:endParaRPr b="1">
              <a:solidFill>
                <a:schemeClr val="dk1"/>
              </a:solidFill>
            </a:endParaRPr>
          </a:p>
          <a:p>
            <a:pPr indent="0" lvl="0" marL="914400" rtl="0" algn="l">
              <a:spcBef>
                <a:spcPts val="0"/>
              </a:spcBef>
              <a:spcAft>
                <a:spcPts val="0"/>
              </a:spcAft>
              <a:buNone/>
            </a:pPr>
            <a:r>
              <a:rPr b="1" lang="en">
                <a:solidFill>
                  <a:schemeClr val="dk1"/>
                </a:solidFill>
              </a:rPr>
              <a:t>to hear stations that otherwise cannot be directly copied</a:t>
            </a:r>
            <a:br>
              <a:rPr b="1" lang="en">
                <a:solidFill>
                  <a:schemeClr val="dk1"/>
                </a:solidFill>
              </a:rPr>
            </a:br>
            <a:br>
              <a:rPr b="1" lang="en">
                <a:solidFill>
                  <a:schemeClr val="dk1"/>
                </a:solidFill>
              </a:rPr>
            </a:br>
            <a:r>
              <a:rPr b="1" lang="en">
                <a:solidFill>
                  <a:schemeClr val="dk1"/>
                </a:solidFill>
              </a:rPr>
              <a:t>A livestreamed list is also maintained to help keep track</a:t>
            </a:r>
            <a:br>
              <a:rPr b="1" lang="en">
                <a:solidFill>
                  <a:schemeClr val="dk1"/>
                </a:solidFill>
              </a:rPr>
            </a:br>
            <a:r>
              <a:rPr b="1" lang="en">
                <a:solidFill>
                  <a:schemeClr val="dk1"/>
                </a:solidFill>
              </a:rPr>
              <a:t>of check-ins, sequence, and signal reports</a:t>
            </a:r>
            <a:endParaRPr b="1">
              <a:solidFill>
                <a:schemeClr val="dk1"/>
              </a:solidFill>
            </a:endParaRPr>
          </a:p>
          <a:p>
            <a:pPr indent="0" lvl="0" marL="914400" rtl="0" algn="l">
              <a:spcBef>
                <a:spcPts val="0"/>
              </a:spcBef>
              <a:spcAft>
                <a:spcPts val="0"/>
              </a:spcAft>
              <a:buNone/>
            </a:pPr>
            <a:r>
              <a:t/>
            </a:r>
            <a:endParaRPr b="1">
              <a:solidFill>
                <a:schemeClr val="dk1"/>
              </a:solidFill>
            </a:endParaRPr>
          </a:p>
          <a:p>
            <a:pPr indent="0" lvl="0" marL="914400" rtl="0" algn="l">
              <a:spcBef>
                <a:spcPts val="0"/>
              </a:spcBef>
              <a:spcAft>
                <a:spcPts val="0"/>
              </a:spcAft>
              <a:buNone/>
            </a:pPr>
            <a:r>
              <a:rPr b="1" lang="en">
                <a:solidFill>
                  <a:schemeClr val="dk1"/>
                </a:solidFill>
              </a:rPr>
              <a:t>Online SDRs help eliminate listening to dead air and instead</a:t>
            </a:r>
            <a:endParaRPr b="1">
              <a:solidFill>
                <a:schemeClr val="dk1"/>
              </a:solidFill>
            </a:endParaRPr>
          </a:p>
          <a:p>
            <a:pPr indent="0" lvl="0" marL="914400" rtl="0" algn="l">
              <a:spcBef>
                <a:spcPts val="0"/>
              </a:spcBef>
              <a:spcAft>
                <a:spcPts val="0"/>
              </a:spcAft>
              <a:buNone/>
            </a:pPr>
            <a:r>
              <a:rPr b="1" lang="en">
                <a:solidFill>
                  <a:schemeClr val="dk1"/>
                </a:solidFill>
              </a:rPr>
              <a:t>hear stations that cannot be copied directly</a:t>
            </a:r>
            <a:endParaRPr b="1">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